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3" r:id="rId1"/>
  </p:sldMasterIdLst>
  <p:sldIdLst>
    <p:sldId id="256" r:id="rId2"/>
    <p:sldId id="296" r:id="rId3"/>
    <p:sldId id="272" r:id="rId4"/>
    <p:sldId id="257" r:id="rId5"/>
    <p:sldId id="258" r:id="rId6"/>
    <p:sldId id="273" r:id="rId7"/>
    <p:sldId id="259" r:id="rId8"/>
    <p:sldId id="276" r:id="rId9"/>
    <p:sldId id="277" r:id="rId10"/>
    <p:sldId id="278" r:id="rId11"/>
    <p:sldId id="280" r:id="rId12"/>
    <p:sldId id="279" r:id="rId13"/>
    <p:sldId id="274" r:id="rId14"/>
    <p:sldId id="260" r:id="rId15"/>
    <p:sldId id="275" r:id="rId16"/>
    <p:sldId id="261" r:id="rId17"/>
    <p:sldId id="281" r:id="rId18"/>
    <p:sldId id="282" r:id="rId19"/>
    <p:sldId id="284" r:id="rId20"/>
    <p:sldId id="283" r:id="rId21"/>
    <p:sldId id="289" r:id="rId22"/>
    <p:sldId id="285" r:id="rId23"/>
    <p:sldId id="286" r:id="rId24"/>
    <p:sldId id="287" r:id="rId25"/>
    <p:sldId id="291" r:id="rId26"/>
    <p:sldId id="292" r:id="rId27"/>
    <p:sldId id="288" r:id="rId28"/>
    <p:sldId id="290" r:id="rId29"/>
    <p:sldId id="267" r:id="rId30"/>
    <p:sldId id="268" r:id="rId31"/>
    <p:sldId id="294" r:id="rId32"/>
    <p:sldId id="269" r:id="rId33"/>
    <p:sldId id="270" r:id="rId34"/>
    <p:sldId id="271" r:id="rId35"/>
    <p:sldId id="293" r:id="rId36"/>
    <p:sldId id="295" r:id="rId37"/>
    <p:sldId id="298" r:id="rId38"/>
    <p:sldId id="297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3636" autoAdjust="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4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D1AC7-4138-A346-8292-DD008B12510B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4C342-E2C9-4B44-95C0-4B0FF600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626534"/>
            <a:ext cx="6498158" cy="1947334"/>
          </a:xfrm>
        </p:spPr>
        <p:txBody>
          <a:bodyPr>
            <a:noAutofit/>
          </a:bodyPr>
          <a:lstStyle/>
          <a:p>
            <a:r>
              <a:rPr lang="en-US" sz="4800" dirty="0" smtClean="0"/>
              <a:t>Biometry: </a:t>
            </a:r>
            <a:br>
              <a:rPr lang="en-US" sz="4800" dirty="0" smtClean="0"/>
            </a:br>
            <a:r>
              <a:rPr lang="en-US" sz="4800" dirty="0" smtClean="0"/>
              <a:t>A Step by Step Approach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242445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ea typeface="Tahoma" charset="0"/>
                <a:cs typeface="Tahoma" charset="0"/>
              </a:rPr>
              <a:t>Judith Simon MD</a:t>
            </a:r>
          </a:p>
          <a:p>
            <a:r>
              <a:rPr lang="en-US" sz="2800" b="1" dirty="0">
                <a:solidFill>
                  <a:schemeClr val="tx1"/>
                </a:solidFill>
                <a:ea typeface="Tahoma" charset="0"/>
                <a:cs typeface="Tahoma" charset="0"/>
              </a:rPr>
              <a:t>Tamale Teaching Hospital, </a:t>
            </a:r>
          </a:p>
          <a:p>
            <a:r>
              <a:rPr lang="en-US" sz="2800" b="1" dirty="0">
                <a:solidFill>
                  <a:schemeClr val="tx1"/>
                </a:solidFill>
                <a:ea typeface="Tahoma" charset="0"/>
                <a:cs typeface="Tahoma" charset="0"/>
              </a:rPr>
              <a:t>Dept of Surgery/</a:t>
            </a:r>
          </a:p>
          <a:p>
            <a:r>
              <a:rPr lang="en-US" sz="2800" b="1" dirty="0">
                <a:solidFill>
                  <a:schemeClr val="tx1"/>
                </a:solidFill>
                <a:ea typeface="Tahoma" charset="0"/>
                <a:cs typeface="Tahoma" charset="0"/>
              </a:rPr>
              <a:t>Ophthalmology</a:t>
            </a:r>
          </a:p>
          <a:p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Tamale Teaching Hospital</a:t>
            </a:r>
            <a:endParaRPr lang="en-US" dirty="0"/>
          </a:p>
        </p:txBody>
      </p:sp>
      <p:pic>
        <p:nvPicPr>
          <p:cNvPr id="4" name="Content Placeholder 3" descr="TTH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125246" y="1674196"/>
            <a:ext cx="9018754" cy="495996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685800"/>
            <a:ext cx="8042276" cy="2286000"/>
          </a:xfrm>
        </p:spPr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Measurement of the corneal power and the axial length of the eye</a:t>
            </a:r>
          </a:p>
          <a:p>
            <a:r>
              <a:rPr lang="en-US" dirty="0" smtClean="0"/>
              <a:t>From these a computer calculates the power of the implant the patient needs to be </a:t>
            </a:r>
            <a:r>
              <a:rPr lang="en-US" dirty="0" err="1" smtClean="0"/>
              <a:t>emmetropic</a:t>
            </a:r>
            <a:r>
              <a:rPr lang="en-US" dirty="0" smtClean="0"/>
              <a:t> after surgery </a:t>
            </a:r>
          </a:p>
          <a:p>
            <a:r>
              <a:rPr lang="en-US" dirty="0" smtClean="0"/>
              <a:t>Patients can be also made nearsighted upon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05EC-3862-4E98-AF11-D30A4CDFDEE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it necessary?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improve uncorrected vision</a:t>
            </a:r>
          </a:p>
          <a:p>
            <a:r>
              <a:rPr lang="en-US" dirty="0" smtClean="0"/>
              <a:t>In rural/poor urban setting: Eye glasses are not available and/or patients are not able to afford them</a:t>
            </a:r>
          </a:p>
          <a:p>
            <a:r>
              <a:rPr lang="en-US" dirty="0" smtClean="0"/>
              <a:t>In private clinic setting: patient expectations are increasing, they demand good uncorrected vision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it not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/>
              <a:t>L</a:t>
            </a:r>
            <a:r>
              <a:rPr lang="en-US" sz="4000" dirty="0" smtClean="0"/>
              <a:t>ack of equipment,  time, expertise,  motivation, reimbursement</a:t>
            </a:r>
          </a:p>
          <a:p>
            <a:endParaRPr lang="en-US" sz="4000" dirty="0" smtClean="0"/>
          </a:p>
          <a:p>
            <a:r>
              <a:rPr lang="en-US" sz="4000" dirty="0" smtClean="0"/>
              <a:t>Need to keep an inventory of different power of IOLs – a bit cumbersome</a:t>
            </a:r>
          </a:p>
          <a:p>
            <a:pPr>
              <a:buNone/>
            </a:pPr>
            <a:endParaRPr lang="en-US" sz="40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685800"/>
            <a:ext cx="8042276" cy="2057400"/>
          </a:xfrm>
        </p:spPr>
        <p:txBody>
          <a:bodyPr/>
          <a:lstStyle/>
          <a:p>
            <a:r>
              <a:rPr lang="en-US" dirty="0" smtClean="0"/>
              <a:t>But…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Without biometry about 1/3 of patients become either significantly myopic or hyperopic and will have poor uncorrected vision !!!</a:t>
            </a:r>
          </a:p>
          <a:p>
            <a:endParaRPr lang="en-US" sz="3600" dirty="0" smtClean="0"/>
          </a:p>
          <a:p>
            <a:r>
              <a:rPr lang="en-US" sz="3600" b="1" dirty="0" smtClean="0"/>
              <a:t>With minimal extra effort you can greatly improve outcomes!!! 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05EC-3862-4E98-AF11-D30A4CDFDEEA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Instruments:</a:t>
            </a:r>
          </a:p>
          <a:p>
            <a:pPr lvl="1"/>
            <a:r>
              <a:rPr lang="en-US" dirty="0" err="1" smtClean="0"/>
              <a:t>Keratometer</a:t>
            </a:r>
            <a:endParaRPr lang="en-US" dirty="0" smtClean="0"/>
          </a:p>
          <a:p>
            <a:pPr lvl="1"/>
            <a:r>
              <a:rPr lang="en-US" dirty="0" smtClean="0"/>
              <a:t>A-scan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Personnel:</a:t>
            </a:r>
          </a:p>
          <a:p>
            <a:pPr lvl="1"/>
            <a:r>
              <a:rPr lang="en-US" smtClean="0"/>
              <a:t>Optometrist</a:t>
            </a:r>
          </a:p>
          <a:p>
            <a:pPr lvl="1"/>
            <a:r>
              <a:rPr lang="en-US" dirty="0" smtClean="0"/>
              <a:t>Eye-nurse</a:t>
            </a:r>
          </a:p>
          <a:p>
            <a:pPr lvl="1"/>
            <a:r>
              <a:rPr lang="en-US" dirty="0" smtClean="0"/>
              <a:t>Can train laypeople – NOT difficult 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Keratometer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Manual (cheap)</a:t>
            </a:r>
          </a:p>
          <a:p>
            <a:r>
              <a:rPr lang="en-US" dirty="0" smtClean="0"/>
              <a:t>Automatic, non-portable – usually combined with </a:t>
            </a:r>
            <a:r>
              <a:rPr lang="en-US" dirty="0" err="1" smtClean="0"/>
              <a:t>autorefractometer</a:t>
            </a:r>
            <a:r>
              <a:rPr lang="en-US" dirty="0" smtClean="0"/>
              <a:t> (expensive)</a:t>
            </a:r>
          </a:p>
          <a:p>
            <a:r>
              <a:rPr lang="en-US" dirty="0" smtClean="0"/>
              <a:t>Automatic, portable  - can be used in outreach and in pediatric cataract surgery</a:t>
            </a:r>
          </a:p>
          <a:p>
            <a:pPr>
              <a:buNone/>
            </a:pPr>
            <a:r>
              <a:rPr lang="en-US" dirty="0" smtClean="0"/>
              <a:t>   (expensive) – buy one working with regular batteries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</a:t>
            </a:r>
            <a:r>
              <a:rPr lang="en-US" dirty="0" err="1" smtClean="0"/>
              <a:t>keratometry</a:t>
            </a:r>
            <a:endParaRPr lang="en-US" dirty="0"/>
          </a:p>
        </p:txBody>
      </p:sp>
      <p:pic>
        <p:nvPicPr>
          <p:cNvPr id="4" name="Content Placeholder 3" descr="ManualKmeter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1229" r="-21229"/>
          <a:stretch>
            <a:fillRect/>
          </a:stretch>
        </p:blipFill>
        <p:spPr>
          <a:xfrm>
            <a:off x="1" y="1600200"/>
            <a:ext cx="9063014" cy="498430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Keratometer</a:t>
            </a:r>
            <a:endParaRPr lang="en-US" dirty="0"/>
          </a:p>
        </p:txBody>
      </p:sp>
      <p:pic>
        <p:nvPicPr>
          <p:cNvPr id="4" name="Content Placeholder 3" descr="ManualKmeter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450" r="-18450"/>
          <a:stretch>
            <a:fillRect/>
          </a:stretch>
        </p:blipFill>
        <p:spPr>
          <a:xfrm>
            <a:off x="0" y="1600200"/>
            <a:ext cx="9144000" cy="502884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 </a:t>
            </a:r>
            <a:r>
              <a:rPr lang="en-US" dirty="0" err="1" smtClean="0"/>
              <a:t>myers</a:t>
            </a:r>
            <a:endParaRPr lang="en-US" dirty="0"/>
          </a:p>
        </p:txBody>
      </p:sp>
      <p:pic>
        <p:nvPicPr>
          <p:cNvPr id="4" name="Content Placeholder 3" descr="Kmetermyers.png"/>
          <p:cNvPicPr>
            <a:picLocks noGrp="1" noChangeAspect="1"/>
          </p:cNvPicPr>
          <p:nvPr>
            <p:ph idx="1"/>
          </p:nvPr>
        </p:nvPicPr>
        <p:blipFill>
          <a:blip r:embed="rId2"/>
          <a:srcRect l="-32440" r="-32440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Portable </a:t>
            </a:r>
            <a:r>
              <a:rPr lang="en-US" dirty="0" err="1" smtClean="0"/>
              <a:t>keratometer</a:t>
            </a:r>
            <a:endParaRPr lang="en-US" dirty="0"/>
          </a:p>
        </p:txBody>
      </p:sp>
      <p:pic>
        <p:nvPicPr>
          <p:cNvPr id="4" name="Content Placeholder 3" descr="PortableKmet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2139" r="-42139"/>
          <a:stretch>
            <a:fillRect/>
          </a:stretch>
        </p:blipFill>
        <p:spPr>
          <a:xfrm>
            <a:off x="1" y="1600200"/>
            <a:ext cx="9093804" cy="500124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685801"/>
            <a:ext cx="8042276" cy="2286001"/>
          </a:xfrm>
        </p:spPr>
        <p:txBody>
          <a:bodyPr/>
          <a:lstStyle/>
          <a:p>
            <a:r>
              <a:rPr lang="en-US" dirty="0" smtClean="0"/>
              <a:t>Portable </a:t>
            </a:r>
            <a:r>
              <a:rPr lang="en-US" dirty="0" err="1" smtClean="0"/>
              <a:t>keratometry</a:t>
            </a:r>
            <a:endParaRPr lang="en-US" dirty="0"/>
          </a:p>
        </p:txBody>
      </p:sp>
      <p:pic>
        <p:nvPicPr>
          <p:cNvPr id="7" name="Content Placeholder 6" descr="Mac with K-met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435" r="-19435"/>
          <a:stretch>
            <a:fillRect/>
          </a:stretch>
        </p:blipFill>
        <p:spPr>
          <a:xfrm>
            <a:off x="-142235" y="1136120"/>
            <a:ext cx="9491990" cy="522022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05EC-3862-4E98-AF11-D30A4CDFDEEA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A-scan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to buy portable – can be used on outreaches, price is not different</a:t>
            </a:r>
          </a:p>
          <a:p>
            <a:r>
              <a:rPr lang="en-US" dirty="0" smtClean="0"/>
              <a:t>Lasts for decades if well taken care of</a:t>
            </a:r>
          </a:p>
          <a:p>
            <a:r>
              <a:rPr lang="en-US" dirty="0" smtClean="0"/>
              <a:t>Do not drop probe!</a:t>
            </a:r>
          </a:p>
          <a:p>
            <a:r>
              <a:rPr lang="en-US" dirty="0" smtClean="0"/>
              <a:t>Needs trained personnel to use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762000"/>
            <a:ext cx="8042276" cy="2438400"/>
          </a:xfrm>
        </p:spPr>
        <p:txBody>
          <a:bodyPr/>
          <a:lstStyle/>
          <a:p>
            <a:r>
              <a:rPr lang="en-US" dirty="0" smtClean="0"/>
              <a:t>A-scan measurement</a:t>
            </a:r>
            <a:endParaRPr lang="en-US" dirty="0"/>
          </a:p>
        </p:txBody>
      </p:sp>
      <p:pic>
        <p:nvPicPr>
          <p:cNvPr id="5" name="Content Placeholder 4" descr="asca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3441" r="-73441"/>
          <a:stretch>
            <a:fillRect/>
          </a:stretch>
        </p:blipFill>
        <p:spPr>
          <a:xfrm>
            <a:off x="304800" y="1676400"/>
            <a:ext cx="8042276" cy="4800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005EC-3862-4E98-AF11-D30A4CDFDEEA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SRK-II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IOL Power = </a:t>
            </a:r>
          </a:p>
          <a:p>
            <a:pPr>
              <a:buNone/>
            </a:pPr>
            <a:r>
              <a:rPr lang="en-US" dirty="0" smtClean="0"/>
              <a:t>      A-constant - 0.9 X K - 2.5 X Axial Length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Myopic eye – longer AL , higher K-</a:t>
            </a:r>
            <a:r>
              <a:rPr lang="en-US" dirty="0" err="1" smtClean="0"/>
              <a:t>s</a:t>
            </a:r>
            <a:r>
              <a:rPr lang="en-US" dirty="0" smtClean="0"/>
              <a:t>  LOWER IOL power</a:t>
            </a:r>
          </a:p>
          <a:p>
            <a:pPr>
              <a:buNone/>
            </a:pPr>
            <a:r>
              <a:rPr lang="en-US" dirty="0" smtClean="0"/>
              <a:t>Hyperopic eye – shorter AL, flatter K-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HIGHER  IOL power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A-constant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Always written on box of IOL</a:t>
            </a:r>
          </a:p>
          <a:p>
            <a:r>
              <a:rPr lang="en-US" dirty="0" smtClean="0"/>
              <a:t>Depends on material/shape</a:t>
            </a:r>
          </a:p>
          <a:p>
            <a:endParaRPr lang="en-US" dirty="0" smtClean="0"/>
          </a:p>
          <a:p>
            <a:r>
              <a:rPr lang="en-US" b="1" dirty="0" smtClean="0"/>
              <a:t>For PC lenses: 118.0 - 119.2</a:t>
            </a:r>
          </a:p>
          <a:p>
            <a:r>
              <a:rPr lang="en-US" dirty="0" smtClean="0"/>
              <a:t>If you have different lenses, take average</a:t>
            </a:r>
          </a:p>
          <a:p>
            <a:r>
              <a:rPr lang="en-US" dirty="0" smtClean="0"/>
              <a:t>Better to use the same IOL brand</a:t>
            </a:r>
          </a:p>
          <a:p>
            <a:endParaRPr lang="en-US" dirty="0" smtClean="0"/>
          </a:p>
          <a:p>
            <a:r>
              <a:rPr lang="en-US" b="1" dirty="0" smtClean="0"/>
              <a:t>For AC lenses: 115.0 – 115.3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in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110"/>
            <a:ext cx="8229600" cy="4525963"/>
          </a:xfrm>
        </p:spPr>
        <p:txBody>
          <a:bodyPr/>
          <a:lstStyle/>
          <a:p>
            <a:pPr marL="514350" indent="-514350">
              <a:buNone/>
            </a:pPr>
            <a:r>
              <a:rPr lang="en-US" dirty="0" smtClean="0"/>
              <a:t>IOL Power=A-constant - 0.9 X K - 2.5 X AL</a:t>
            </a:r>
          </a:p>
          <a:p>
            <a:endParaRPr lang="en-US" dirty="0" smtClean="0"/>
          </a:p>
          <a:p>
            <a:r>
              <a:rPr lang="en-US" dirty="0" smtClean="0"/>
              <a:t>1 mm difference in AL          2.5D </a:t>
            </a:r>
          </a:p>
          <a:p>
            <a:r>
              <a:rPr lang="en-US" dirty="0" smtClean="0"/>
              <a:t>1 D difference in K            1 D</a:t>
            </a:r>
          </a:p>
          <a:p>
            <a:r>
              <a:rPr lang="en-US" dirty="0" smtClean="0"/>
              <a:t>1 difference in A-constant            1 D 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893734" y="2980267"/>
            <a:ext cx="978408" cy="20844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404530" y="3561842"/>
            <a:ext cx="978408" cy="2592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601209" y="4046473"/>
            <a:ext cx="978408" cy="30539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in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Implanting too high power</a:t>
            </a:r>
          </a:p>
          <a:p>
            <a:pPr>
              <a:buNone/>
            </a:pPr>
            <a:r>
              <a:rPr lang="en-US" dirty="0" smtClean="0"/>
              <a:t>   MYOPIA</a:t>
            </a:r>
          </a:p>
          <a:p>
            <a:r>
              <a:rPr lang="en-US" dirty="0" smtClean="0"/>
              <a:t>Implanting too low power </a:t>
            </a:r>
          </a:p>
          <a:p>
            <a:pPr>
              <a:buNone/>
            </a:pPr>
            <a:r>
              <a:rPr lang="en-US" dirty="0" smtClean="0"/>
              <a:t>   HYPEROPIA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Better to err on the side of higher power – better to be myopic!!!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5791199" y="1654217"/>
            <a:ext cx="1405467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843862" y="2890351"/>
            <a:ext cx="1352803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between IOL power and refraction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1D more power results in 0.7 D more of myopia </a:t>
            </a:r>
          </a:p>
          <a:p>
            <a:r>
              <a:rPr lang="en-US" dirty="0" smtClean="0"/>
              <a:t>2D more ~ 1.5D</a:t>
            </a:r>
          </a:p>
          <a:p>
            <a:r>
              <a:rPr lang="en-US" dirty="0" smtClean="0"/>
              <a:t>3D more ~ 2.0D</a:t>
            </a:r>
          </a:p>
          <a:p>
            <a:r>
              <a:rPr lang="en-US" dirty="0" smtClean="0"/>
              <a:t>4D more ~ 3.0D</a:t>
            </a:r>
          </a:p>
          <a:p>
            <a:r>
              <a:rPr lang="en-US" dirty="0" smtClean="0"/>
              <a:t>5D more ~ 3.5D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Tricks with </a:t>
            </a:r>
            <a:r>
              <a:rPr lang="en-US" dirty="0" err="1" smtClean="0"/>
              <a:t>keratometry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check both eyes – usually the same</a:t>
            </a:r>
          </a:p>
          <a:p>
            <a:r>
              <a:rPr lang="en-US" dirty="0" smtClean="0"/>
              <a:t>If different, double-check</a:t>
            </a:r>
          </a:p>
          <a:p>
            <a:r>
              <a:rPr lang="en-US" dirty="0" smtClean="0"/>
              <a:t>If cannot do one eye (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Pterygium</a:t>
            </a:r>
            <a:r>
              <a:rPr lang="en-US" dirty="0" smtClean="0"/>
              <a:t>), use other eye’s measurement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A-scan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if always same personnel does it</a:t>
            </a:r>
          </a:p>
          <a:p>
            <a:r>
              <a:rPr lang="en-US" dirty="0" smtClean="0"/>
              <a:t>Touch probe to center of cornea, aim at center of eye</a:t>
            </a:r>
          </a:p>
          <a:p>
            <a:r>
              <a:rPr lang="en-US" dirty="0" smtClean="0"/>
              <a:t>Take at least 5 measurements, 8 better</a:t>
            </a:r>
          </a:p>
          <a:p>
            <a:r>
              <a:rPr lang="en-US" dirty="0" smtClean="0"/>
              <a:t>Machine averages them</a:t>
            </a:r>
          </a:p>
          <a:p>
            <a:r>
              <a:rPr lang="en-US" dirty="0" smtClean="0"/>
              <a:t>If standard deviation is too high (&gt;0.1), retake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Tricks with A-scan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cannot do one eye, use other eye’s measurement</a:t>
            </a:r>
          </a:p>
          <a:p>
            <a:r>
              <a:rPr lang="en-US" dirty="0" smtClean="0"/>
              <a:t>Always do both eyes (unless PT is </a:t>
            </a:r>
            <a:r>
              <a:rPr lang="en-US" dirty="0" err="1" smtClean="0"/>
              <a:t>pseudophakic</a:t>
            </a:r>
            <a:r>
              <a:rPr lang="en-US" dirty="0" smtClean="0"/>
              <a:t>) and if IOLs are more than 1D different, repeat</a:t>
            </a:r>
          </a:p>
          <a:p>
            <a:r>
              <a:rPr lang="en-US" dirty="0" smtClean="0"/>
              <a:t>If cannot do one eye, might mean PT has RD, </a:t>
            </a:r>
            <a:r>
              <a:rPr lang="en-US" dirty="0" err="1" smtClean="0"/>
              <a:t>coloboma</a:t>
            </a:r>
            <a:r>
              <a:rPr lang="en-US" dirty="0" smtClean="0"/>
              <a:t> or other pathology – do B-scan if you have it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the correct IOL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 to - 0.5 – -1.0 D refraction – make pt slightly myopic, unless PT drives</a:t>
            </a:r>
          </a:p>
          <a:p>
            <a:endParaRPr lang="en-US" dirty="0" smtClean="0"/>
          </a:p>
          <a:p>
            <a:r>
              <a:rPr lang="en-US" dirty="0" smtClean="0"/>
              <a:t>Just a personal preference, you can aim for </a:t>
            </a:r>
            <a:r>
              <a:rPr lang="en-US" dirty="0" err="1" smtClean="0"/>
              <a:t>emmetropia</a:t>
            </a:r>
            <a:r>
              <a:rPr lang="en-US" dirty="0" smtClean="0"/>
              <a:t> too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Correcting A-constant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After about 2-3 months of surgeries, measure your refractive outcome of about 50 patients </a:t>
            </a:r>
          </a:p>
          <a:p>
            <a:r>
              <a:rPr lang="en-US" dirty="0" smtClean="0"/>
              <a:t>If most of them have the desired refraction, you are doing well</a:t>
            </a:r>
          </a:p>
          <a:p>
            <a:r>
              <a:rPr lang="en-US" dirty="0" smtClean="0"/>
              <a:t>If some are nearsighted, some are farsighted, you have to improve the quality of your biometry</a:t>
            </a:r>
          </a:p>
          <a:p>
            <a:r>
              <a:rPr lang="en-US" dirty="0" smtClean="0"/>
              <a:t>If most of them are either near or farsighted, you need to change the A-constant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refractive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spherical equivalent in a month: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: -0.50 - 3.00x90 deg = [-2.75]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: +1.00 - 2.00X80 deg= [0.00]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: +3.00 – 3.00x110 deg=[+1.50]</a:t>
            </a:r>
          </a:p>
          <a:p>
            <a:endParaRPr lang="en-US" dirty="0" smtClean="0"/>
          </a:p>
          <a:p>
            <a:r>
              <a:rPr lang="en-US" dirty="0" smtClean="0"/>
              <a:t>Spherical equivalent stays constant after astigmatism wears off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Correcting A-constant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your patients come out too nearsighted, means you are implanting too high IOL</a:t>
            </a:r>
          </a:p>
          <a:p>
            <a:r>
              <a:rPr lang="en-US" dirty="0" smtClean="0"/>
              <a:t>Decrease A-constant – IOL number will be lower</a:t>
            </a:r>
          </a:p>
          <a:p>
            <a:r>
              <a:rPr lang="en-US" dirty="0" err="1" smtClean="0"/>
              <a:t>Ie</a:t>
            </a:r>
            <a:r>
              <a:rPr lang="en-US" dirty="0" smtClean="0"/>
              <a:t>. You are aiming for -0.5D but </a:t>
            </a:r>
            <a:r>
              <a:rPr lang="en-US" dirty="0" err="1" smtClean="0"/>
              <a:t>PTs</a:t>
            </a:r>
            <a:r>
              <a:rPr lang="en-US" dirty="0" smtClean="0"/>
              <a:t> are -1.5D, change A-constant from 119.5 to 118.5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Correcting A-constant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your patients come out too farsighted, means you are implanting too low IOL</a:t>
            </a:r>
          </a:p>
          <a:p>
            <a:r>
              <a:rPr lang="en-US" dirty="0" smtClean="0"/>
              <a:t>Increase A-constant – IOL number will be higher</a:t>
            </a:r>
          </a:p>
          <a:p>
            <a:r>
              <a:rPr lang="en-US" dirty="0" err="1" smtClean="0"/>
              <a:t>Ie</a:t>
            </a:r>
            <a:r>
              <a:rPr lang="en-US" dirty="0" smtClean="0"/>
              <a:t>. You are aiming for -0.5D but </a:t>
            </a:r>
            <a:r>
              <a:rPr lang="en-US" dirty="0" err="1" smtClean="0"/>
              <a:t>PTs</a:t>
            </a:r>
            <a:r>
              <a:rPr lang="en-US" dirty="0" smtClean="0"/>
              <a:t> are +0.5D, change A-constant from 118.5 to 119.5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Monovision</a:t>
            </a:r>
            <a:r>
              <a:rPr lang="en-US" dirty="0" smtClean="0"/>
              <a:t> after bilateral cataract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 is for PT to see distance </a:t>
            </a:r>
            <a:r>
              <a:rPr lang="en-US" b="1" dirty="0" smtClean="0"/>
              <a:t>and</a:t>
            </a:r>
            <a:r>
              <a:rPr lang="en-US" dirty="0" smtClean="0"/>
              <a:t> also near without glasses</a:t>
            </a:r>
          </a:p>
          <a:p>
            <a:r>
              <a:rPr lang="en-US" dirty="0" smtClean="0"/>
              <a:t>Can be achieved only if </a:t>
            </a:r>
            <a:r>
              <a:rPr lang="en-US" b="1" dirty="0" smtClean="0"/>
              <a:t>biometry</a:t>
            </a:r>
            <a:r>
              <a:rPr lang="en-US" dirty="0" smtClean="0"/>
              <a:t> is available</a:t>
            </a:r>
          </a:p>
          <a:p>
            <a:r>
              <a:rPr lang="en-US" dirty="0" smtClean="0"/>
              <a:t>Improves the </a:t>
            </a:r>
            <a:r>
              <a:rPr lang="en-US" dirty="0" err="1" smtClean="0"/>
              <a:t>PT’s</a:t>
            </a:r>
            <a:r>
              <a:rPr lang="en-US" dirty="0" smtClean="0"/>
              <a:t> quality of life with minimal extra effort – prescription glasses are available only for the affluent part of society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Eye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Determine by holding up circle from fingers in front of small distance target with both eyes open</a:t>
            </a:r>
          </a:p>
          <a:p>
            <a:endParaRPr lang="en-US" dirty="0" smtClean="0"/>
          </a:p>
          <a:p>
            <a:r>
              <a:rPr lang="en-US" dirty="0" smtClean="0"/>
              <a:t>Can also ask PT to shoot or take picture with camera– eye kept open is dominant eye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Eye dominance</a:t>
            </a:r>
            <a:endParaRPr lang="en-US" dirty="0"/>
          </a:p>
        </p:txBody>
      </p:sp>
      <p:pic>
        <p:nvPicPr>
          <p:cNvPr id="4" name="Content Placeholder 3" descr="eyedo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5271" r="-55271"/>
          <a:stretch>
            <a:fillRect/>
          </a:stretch>
        </p:blipFill>
        <p:spPr>
          <a:xfrm>
            <a:off x="-69964" y="1600200"/>
            <a:ext cx="9215138" cy="5067971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Eye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80% of people are RIGHT eye dominant</a:t>
            </a:r>
          </a:p>
          <a:p>
            <a:r>
              <a:rPr lang="en-US" dirty="0" smtClean="0"/>
              <a:t>Dominant eye should be corrected to distance</a:t>
            </a:r>
          </a:p>
          <a:p>
            <a:r>
              <a:rPr lang="en-US" dirty="0" smtClean="0"/>
              <a:t>Non-dominant eye should be corrected to near</a:t>
            </a:r>
          </a:p>
          <a:p>
            <a:r>
              <a:rPr lang="en-US" dirty="0" smtClean="0"/>
              <a:t>In a population with lower visual needs, the </a:t>
            </a:r>
            <a:r>
              <a:rPr lang="en-US" b="1" dirty="0" smtClean="0"/>
              <a:t>right</a:t>
            </a:r>
            <a:r>
              <a:rPr lang="en-US" dirty="0" smtClean="0"/>
              <a:t> eye can automatically be corrected to </a:t>
            </a:r>
            <a:r>
              <a:rPr lang="en-US" b="1" dirty="0" smtClean="0"/>
              <a:t>distance</a:t>
            </a:r>
            <a:r>
              <a:rPr lang="en-US" dirty="0" smtClean="0"/>
              <a:t> and </a:t>
            </a:r>
            <a:r>
              <a:rPr lang="en-US" b="1" dirty="0" smtClean="0"/>
              <a:t>left</a:t>
            </a:r>
            <a:r>
              <a:rPr lang="en-US" dirty="0" smtClean="0"/>
              <a:t> to </a:t>
            </a:r>
            <a:r>
              <a:rPr lang="en-US" b="1" dirty="0" smtClean="0"/>
              <a:t>near</a:t>
            </a:r>
          </a:p>
          <a:p>
            <a:r>
              <a:rPr lang="en-US" dirty="0" smtClean="0"/>
              <a:t>Usually no problem </a:t>
            </a:r>
            <a:r>
              <a:rPr lang="en-US" dirty="0" err="1" smtClean="0"/>
              <a:t>cinically</a:t>
            </a:r>
            <a:r>
              <a:rPr lang="en-US" dirty="0" smtClean="0"/>
              <a:t> if wrong eye is picked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Add 2 </a:t>
            </a:r>
            <a:r>
              <a:rPr lang="en-US" dirty="0" err="1" smtClean="0"/>
              <a:t>diopters</a:t>
            </a:r>
            <a:r>
              <a:rPr lang="en-US" dirty="0" smtClean="0"/>
              <a:t> to the IOL power of non-dominant eye (usually OS) – this will mean -1.5D myopia</a:t>
            </a:r>
          </a:p>
          <a:p>
            <a:r>
              <a:rPr lang="en-US" dirty="0" smtClean="0"/>
              <a:t>The brain can tolerate &lt;3.0 D of </a:t>
            </a:r>
            <a:r>
              <a:rPr lang="en-US" dirty="0" err="1" smtClean="0"/>
              <a:t>anisometropia</a:t>
            </a:r>
            <a:endParaRPr lang="en-US" dirty="0" smtClean="0"/>
          </a:p>
          <a:p>
            <a:r>
              <a:rPr lang="en-US" dirty="0" smtClean="0"/>
              <a:t>It is always </a:t>
            </a:r>
            <a:r>
              <a:rPr lang="en-US" b="1" dirty="0" smtClean="0"/>
              <a:t>better to err on the side </a:t>
            </a:r>
            <a:r>
              <a:rPr lang="en-US" dirty="0" smtClean="0"/>
              <a:t>of myopia meaning </a:t>
            </a:r>
            <a:r>
              <a:rPr lang="en-US" b="1" dirty="0" smtClean="0"/>
              <a:t>higher IOL power </a:t>
            </a:r>
            <a:r>
              <a:rPr lang="en-US" dirty="0" smtClean="0"/>
              <a:t>– it is better to be myopic than hyperopic (At least one can see near) – so if in doubt, always implant the HIGHER IOL power.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Biometry is IOL 21 OU – implant 21 OD and 23 OS</a:t>
            </a:r>
          </a:p>
          <a:p>
            <a:r>
              <a:rPr lang="en-US" dirty="0" smtClean="0"/>
              <a:t>Biometry is IOL 19 OD and 21 OS – double-check, the two eyes should be within 1D</a:t>
            </a:r>
          </a:p>
          <a:p>
            <a:r>
              <a:rPr lang="en-US" dirty="0" smtClean="0"/>
              <a:t>If same the second time – implant IOL 19 OD and 23 OS</a:t>
            </a:r>
          </a:p>
          <a:p>
            <a:r>
              <a:rPr lang="en-US" dirty="0" smtClean="0"/>
              <a:t>If biometry is 23D OD and 24D OS, implant 23D OD and 26D OS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Correcting IOL power for </a:t>
            </a:r>
            <a:r>
              <a:rPr lang="en-US" sz="3600" dirty="0" err="1" smtClean="0"/>
              <a:t>monovision</a:t>
            </a:r>
            <a:r>
              <a:rPr lang="en-US" sz="3600" dirty="0" smtClean="0"/>
              <a:t> after one eye had cataract surgery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2357"/>
            <a:ext cx="8229600" cy="4762980"/>
          </a:xfrm>
        </p:spPr>
        <p:txBody>
          <a:bodyPr/>
          <a:lstStyle/>
          <a:p>
            <a:r>
              <a:rPr lang="en-US" dirty="0" smtClean="0"/>
              <a:t>Perform </a:t>
            </a:r>
            <a:r>
              <a:rPr lang="en-US" dirty="0" err="1" smtClean="0"/>
              <a:t>autorefraction</a:t>
            </a:r>
            <a:r>
              <a:rPr lang="en-US" dirty="0" smtClean="0"/>
              <a:t> or </a:t>
            </a:r>
            <a:r>
              <a:rPr lang="en-US" dirty="0" err="1" smtClean="0"/>
              <a:t>refration</a:t>
            </a:r>
            <a:r>
              <a:rPr lang="en-US" dirty="0" smtClean="0"/>
              <a:t> on the operated eye</a:t>
            </a:r>
          </a:p>
          <a:p>
            <a:r>
              <a:rPr lang="en-US" dirty="0" smtClean="0"/>
              <a:t>If eye came out nearsighted, make other eye </a:t>
            </a:r>
            <a:r>
              <a:rPr lang="en-US" dirty="0" err="1" smtClean="0"/>
              <a:t>emmetropic</a:t>
            </a:r>
            <a:endParaRPr lang="en-US" dirty="0" smtClean="0"/>
          </a:p>
          <a:p>
            <a:r>
              <a:rPr lang="en-US" dirty="0" smtClean="0"/>
              <a:t>If eye came out farsighted, make other eye -2.00D less (to avoid </a:t>
            </a:r>
            <a:r>
              <a:rPr lang="en-US" dirty="0" err="1" smtClean="0"/>
              <a:t>anisometropia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If eye is </a:t>
            </a:r>
            <a:r>
              <a:rPr lang="en-US" dirty="0" err="1" smtClean="0"/>
              <a:t>emmetropic</a:t>
            </a:r>
            <a:r>
              <a:rPr lang="en-US" dirty="0" smtClean="0"/>
              <a:t>, make other eye nearsighted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Biometry is 21.0 D OU, but OD is [-1.50D] </a:t>
            </a:r>
            <a:r>
              <a:rPr lang="en-US" dirty="0" err="1" smtClean="0"/>
              <a:t>postop</a:t>
            </a:r>
            <a:r>
              <a:rPr lang="en-US" dirty="0" smtClean="0"/>
              <a:t> – make OS 19.0 D</a:t>
            </a:r>
          </a:p>
          <a:p>
            <a:r>
              <a:rPr lang="en-US" dirty="0" smtClean="0"/>
              <a:t>Biometry is 19.0 D OU but OD is [+ 1.0D],</a:t>
            </a:r>
          </a:p>
          <a:p>
            <a:pPr>
              <a:buNone/>
            </a:pPr>
            <a:r>
              <a:rPr lang="en-US" dirty="0" smtClean="0"/>
              <a:t>   make OS 21 D</a:t>
            </a:r>
          </a:p>
          <a:p>
            <a:r>
              <a:rPr lang="en-US" dirty="0" smtClean="0"/>
              <a:t>Biometry is 24.0 D OU, and OD is [0.0D], this is as you planned – make OS 26.00-success!!!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Checking outcomes of </a:t>
            </a:r>
            <a:r>
              <a:rPr lang="en-US" dirty="0" err="1" smtClean="0"/>
              <a:t>monovision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uncorrected </a:t>
            </a:r>
            <a:r>
              <a:rPr lang="en-US" b="1" dirty="0" smtClean="0"/>
              <a:t>binocular</a:t>
            </a:r>
            <a:r>
              <a:rPr lang="en-US" dirty="0" smtClean="0"/>
              <a:t> distance and near vision 3 months </a:t>
            </a:r>
            <a:r>
              <a:rPr lang="en-US" dirty="0" err="1" smtClean="0"/>
              <a:t>postop</a:t>
            </a: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 !</a:t>
            </a:r>
            <a:endParaRPr lang="en-US" dirty="0"/>
          </a:p>
        </p:txBody>
      </p:sp>
      <p:pic>
        <p:nvPicPr>
          <p:cNvPr id="4" name="Content Placeholder 3" descr="eyeclinsig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0" y="1600200"/>
            <a:ext cx="9124594" cy="501817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3840</TotalTime>
  <Words>1308</Words>
  <Application>Microsoft Macintosh PowerPoint</Application>
  <PresentationFormat>On-screen Show (4:3)</PresentationFormat>
  <Paragraphs>161</Paragraphs>
  <Slides>38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Biometry:  A Step by Step Approach</vt:lpstr>
      <vt:lpstr>Tamale Teaching Hospital</vt:lpstr>
      <vt:lpstr>What is it?</vt:lpstr>
      <vt:lpstr>Why is it necessary?</vt:lpstr>
      <vt:lpstr>Why is it not done?</vt:lpstr>
      <vt:lpstr>But…</vt:lpstr>
      <vt:lpstr>Needed:</vt:lpstr>
      <vt:lpstr>Keratometer</vt:lpstr>
      <vt:lpstr>Manual keratometry</vt:lpstr>
      <vt:lpstr>Keratometer</vt:lpstr>
      <vt:lpstr>Align myers</vt:lpstr>
      <vt:lpstr>Portable keratometer</vt:lpstr>
      <vt:lpstr>Portable keratometry</vt:lpstr>
      <vt:lpstr>A-scan</vt:lpstr>
      <vt:lpstr>A-scan measurement</vt:lpstr>
      <vt:lpstr>SRK-II Formula</vt:lpstr>
      <vt:lpstr>A-constant</vt:lpstr>
      <vt:lpstr>Error in measurement</vt:lpstr>
      <vt:lpstr>Error in measurement</vt:lpstr>
      <vt:lpstr>Relationship between IOL power and refraction</vt:lpstr>
      <vt:lpstr>Tricks with keratometry</vt:lpstr>
      <vt:lpstr>How to do A-scan</vt:lpstr>
      <vt:lpstr>Tricks with A-scan</vt:lpstr>
      <vt:lpstr>Picking the correct IOL</vt:lpstr>
      <vt:lpstr>Correcting A-constant</vt:lpstr>
      <vt:lpstr>Measuring refractive outcome</vt:lpstr>
      <vt:lpstr>Correcting A-constant</vt:lpstr>
      <vt:lpstr>Correcting A-constant</vt:lpstr>
      <vt:lpstr>Monovision after bilateral cataract surgery</vt:lpstr>
      <vt:lpstr>Eye dominance</vt:lpstr>
      <vt:lpstr>Eye dominance</vt:lpstr>
      <vt:lpstr>Eye dominance</vt:lpstr>
      <vt:lpstr>Calculations</vt:lpstr>
      <vt:lpstr>Examples: </vt:lpstr>
      <vt:lpstr>Correcting IOL power for monovision after one eye had cataract surgery</vt:lpstr>
      <vt:lpstr>Examples</vt:lpstr>
      <vt:lpstr>Checking outcomes of monovision</vt:lpstr>
      <vt:lpstr>Thank you for your attention 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Judith Simon</dc:creator>
  <cp:lastModifiedBy>Judith Simon</cp:lastModifiedBy>
  <cp:revision>56</cp:revision>
  <dcterms:created xsi:type="dcterms:W3CDTF">2015-10-03T11:04:35Z</dcterms:created>
  <dcterms:modified xsi:type="dcterms:W3CDTF">2015-10-03T11:07:25Z</dcterms:modified>
</cp:coreProperties>
</file>