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Default Extension="jpeg" ContentType="image/jpeg"/>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slides/slide1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35"/>
  </p:notesMasterIdLst>
  <p:sldIdLst>
    <p:sldId id="267" r:id="rId2"/>
    <p:sldId id="266" r:id="rId3"/>
    <p:sldId id="288" r:id="rId4"/>
    <p:sldId id="256" r:id="rId5"/>
    <p:sldId id="257" r:id="rId6"/>
    <p:sldId id="289" r:id="rId7"/>
    <p:sldId id="258" r:id="rId8"/>
    <p:sldId id="259" r:id="rId9"/>
    <p:sldId id="260" r:id="rId10"/>
    <p:sldId id="261" r:id="rId11"/>
    <p:sldId id="263" r:id="rId12"/>
    <p:sldId id="262" r:id="rId13"/>
    <p:sldId id="286" r:id="rId14"/>
    <p:sldId id="264" r:id="rId15"/>
    <p:sldId id="268" r:id="rId16"/>
    <p:sldId id="269" r:id="rId17"/>
    <p:sldId id="270" r:id="rId18"/>
    <p:sldId id="271" r:id="rId19"/>
    <p:sldId id="265" r:id="rId20"/>
    <p:sldId id="272" r:id="rId21"/>
    <p:sldId id="273" r:id="rId22"/>
    <p:sldId id="274" r:id="rId23"/>
    <p:sldId id="275" r:id="rId24"/>
    <p:sldId id="276" r:id="rId25"/>
    <p:sldId id="277" r:id="rId26"/>
    <p:sldId id="279" r:id="rId27"/>
    <p:sldId id="282" r:id="rId28"/>
    <p:sldId id="287" r:id="rId29"/>
    <p:sldId id="278" r:id="rId30"/>
    <p:sldId id="283" r:id="rId31"/>
    <p:sldId id="280" r:id="rId32"/>
    <p:sldId id="284" r:id="rId33"/>
    <p:sldId id="285"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napVertSplitter="1">
    <p:restoredLeft sz="15620"/>
    <p:restoredTop sz="94660"/>
  </p:normalViewPr>
  <p:slideViewPr>
    <p:cSldViewPr snapToGrid="0" snapToObjects="1">
      <p:cViewPr varScale="1">
        <p:scale>
          <a:sx n="90" d="100"/>
          <a:sy n="90" d="100"/>
        </p:scale>
        <p:origin x="-872"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12"/>
    </p:cViewPr>
  </p:sorter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DB400A-4BC4-D04F-A54B-D1D2EBACA19F}" type="datetimeFigureOut">
              <a:rPr lang="en-US" smtClean="0"/>
              <a:pPr/>
              <a:t>10/3/18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CC5F31-10B4-284E-9B43-AB574E57437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4CC5F31-10B4-284E-9B43-AB574E574379}" type="slidenum">
              <a:rPr lang="en-US" smtClean="0"/>
              <a:pPr/>
              <a:t>12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4CC5F31-10B4-284E-9B43-AB574E574379}" type="slidenum">
              <a:rPr lang="en-US" smtClean="0"/>
              <a:pPr/>
              <a:t>19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4CC5F31-10B4-284E-9B43-AB574E574379}" type="slidenum">
              <a:rPr lang="en-US" smtClean="0"/>
              <a:pPr/>
              <a:t>30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54113FE-F74B-0340-98B4-AA229EC23018}" type="datetimeFigureOut">
              <a:rPr lang="en-US" smtClean="0"/>
              <a:pPr/>
              <a:t>10/3/18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7C3754-8A20-1842-A654-A043CDA2C1C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4113FE-F74B-0340-98B4-AA229EC23018}" type="datetimeFigureOut">
              <a:rPr lang="en-US" smtClean="0"/>
              <a:pPr/>
              <a:t>10/3/18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7C3754-8A20-1842-A654-A043CDA2C1C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4113FE-F74B-0340-98B4-AA229EC23018}" type="datetimeFigureOut">
              <a:rPr lang="en-US" smtClean="0"/>
              <a:pPr/>
              <a:t>10/3/18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7C3754-8A20-1842-A654-A043CDA2C1C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54113FE-F74B-0340-98B4-AA229EC23018}" type="datetimeFigureOut">
              <a:rPr lang="en-US" smtClean="0"/>
              <a:pPr/>
              <a:t>10/3/18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7C3754-8A20-1842-A654-A043CDA2C1C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4113FE-F74B-0340-98B4-AA229EC23018}" type="datetimeFigureOut">
              <a:rPr lang="en-US" smtClean="0"/>
              <a:pPr/>
              <a:t>10/3/18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7C3754-8A20-1842-A654-A043CDA2C1C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4113FE-F74B-0340-98B4-AA229EC23018}" type="datetimeFigureOut">
              <a:rPr lang="en-US" smtClean="0"/>
              <a:pPr/>
              <a:t>10/3/18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7C3754-8A20-1842-A654-A043CDA2C1C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4113FE-F74B-0340-98B4-AA229EC23018}" type="datetimeFigureOut">
              <a:rPr lang="en-US" smtClean="0"/>
              <a:pPr/>
              <a:t>10/3/18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7C3754-8A20-1842-A654-A043CDA2C1C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4113FE-F74B-0340-98B4-AA229EC23018}" type="datetimeFigureOut">
              <a:rPr lang="en-US" smtClean="0"/>
              <a:pPr/>
              <a:t>10/3/18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7C3754-8A20-1842-A654-A043CDA2C1C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4113FE-F74B-0340-98B4-AA229EC23018}" type="datetimeFigureOut">
              <a:rPr lang="en-US" smtClean="0"/>
              <a:pPr/>
              <a:t>10/3/18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7C3754-8A20-1842-A654-A043CDA2C1C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4113FE-F74B-0340-98B4-AA229EC23018}" type="datetimeFigureOut">
              <a:rPr lang="en-US" smtClean="0"/>
              <a:pPr/>
              <a:t>10/3/18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7C3754-8A20-1842-A654-A043CDA2C1C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4113FE-F74B-0340-98B4-AA229EC23018}" type="datetimeFigureOut">
              <a:rPr lang="en-US" smtClean="0"/>
              <a:pPr/>
              <a:t>10/3/18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7C3754-8A20-1842-A654-A043CDA2C1C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4113FE-F74B-0340-98B4-AA229EC23018}" type="datetimeFigureOut">
              <a:rPr lang="en-US" smtClean="0"/>
              <a:pPr/>
              <a:t>10/3/18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7C3754-8A20-1842-A654-A043CDA2C1C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Chronic Angle Closure Glaucoma</a:t>
            </a:r>
            <a:endParaRPr lang="en-US" dirty="0"/>
          </a:p>
        </p:txBody>
      </p:sp>
      <p:sp>
        <p:nvSpPr>
          <p:cNvPr id="3" name="Subtitle 2"/>
          <p:cNvSpPr>
            <a:spLocks noGrp="1"/>
          </p:cNvSpPr>
          <p:nvPr>
            <p:ph type="subTitle" idx="1"/>
          </p:nvPr>
        </p:nvSpPr>
        <p:spPr/>
        <p:txBody>
          <a:bodyPr/>
          <a:lstStyle/>
          <a:p>
            <a:r>
              <a:rPr lang="en-US" dirty="0" smtClean="0"/>
              <a:t>Judith Simon MD</a:t>
            </a:r>
          </a:p>
          <a:p>
            <a:r>
              <a:rPr lang="en-US" dirty="0" smtClean="0"/>
              <a:t>Dept. of Surgery, TTH</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TTH Eye Clinic</a:t>
            </a:r>
            <a:endParaRPr lang="en-US" dirty="0"/>
          </a:p>
        </p:txBody>
      </p:sp>
      <p:pic>
        <p:nvPicPr>
          <p:cNvPr id="6" name="Content Placeholder 5" descr="IMG_9803.jpg"/>
          <p:cNvPicPr>
            <a:picLocks noGrp="1" noChangeAspect="1"/>
          </p:cNvPicPr>
          <p:nvPr>
            <p:ph idx="1"/>
          </p:nvPr>
        </p:nvPicPr>
        <p:blipFill>
          <a:blip r:embed="rId2"/>
          <a:srcRect l="-18187" r="-18187"/>
          <a:stretch>
            <a:fillRect/>
          </a:stretch>
        </p:blipFill>
        <p:spPr>
          <a:xfrm>
            <a:off x="0" y="1600200"/>
            <a:ext cx="9560307" cy="5257800"/>
          </a:xfr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Primary Angle Closure Glaucoma</a:t>
            </a:r>
            <a:endParaRPr lang="en-US" dirty="0"/>
          </a:p>
        </p:txBody>
      </p:sp>
      <p:sp>
        <p:nvSpPr>
          <p:cNvPr id="3" name="Content Placeholder 2"/>
          <p:cNvSpPr>
            <a:spLocks noGrp="1"/>
          </p:cNvSpPr>
          <p:nvPr>
            <p:ph idx="1"/>
          </p:nvPr>
        </p:nvSpPr>
        <p:spPr/>
        <p:txBody>
          <a:bodyPr/>
          <a:lstStyle/>
          <a:p>
            <a:r>
              <a:rPr lang="en-US" dirty="0" smtClean="0"/>
              <a:t>AACG – Acute Angle Closure Glaucoma</a:t>
            </a:r>
          </a:p>
          <a:p>
            <a:r>
              <a:rPr lang="en-US" dirty="0" smtClean="0"/>
              <a:t>CACG – Chronic Angle Closure Glaucoma</a:t>
            </a:r>
          </a:p>
          <a:p>
            <a:endParaRPr lang="en-US" dirty="0" smtClean="0"/>
          </a:p>
          <a:p>
            <a:r>
              <a:rPr lang="en-US" dirty="0" smtClean="0"/>
              <a:t>CACG is much more common</a:t>
            </a:r>
          </a:p>
          <a:p>
            <a:r>
              <a:rPr lang="en-US" dirty="0" smtClean="0"/>
              <a:t>CACG can progress to AACG if not treated</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sp>
        <p:nvSpPr>
          <p:cNvPr id="5" name="Content Placeholder 4"/>
          <p:cNvSpPr>
            <a:spLocks noGrp="1"/>
          </p:cNvSpPr>
          <p:nvPr>
            <p:ph idx="1"/>
          </p:nvPr>
        </p:nvSpPr>
        <p:spPr/>
        <p:txBody>
          <a:bodyPr/>
          <a:lstStyle/>
          <a:p>
            <a:r>
              <a:rPr lang="en-US" dirty="0" err="1" smtClean="0"/>
              <a:t>Pathophysiology</a:t>
            </a:r>
            <a:r>
              <a:rPr lang="en-US" dirty="0" smtClean="0"/>
              <a:t> </a:t>
            </a:r>
          </a:p>
          <a:p>
            <a:r>
              <a:rPr lang="en-US" dirty="0" smtClean="0"/>
              <a:t>Symptoms</a:t>
            </a:r>
          </a:p>
          <a:p>
            <a:r>
              <a:rPr lang="en-US" dirty="0" smtClean="0"/>
              <a:t>Diagnosis</a:t>
            </a:r>
          </a:p>
          <a:p>
            <a:r>
              <a:rPr lang="en-US" dirty="0" smtClean="0"/>
              <a:t>Treatment – recent paradigm shift</a:t>
            </a:r>
          </a:p>
          <a:p>
            <a:r>
              <a:rPr lang="en-US" dirty="0" smtClean="0"/>
              <a:t>Case study</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POAG </a:t>
            </a:r>
            <a:r>
              <a:rPr lang="en-US" dirty="0" err="1" smtClean="0"/>
              <a:t>vs</a:t>
            </a:r>
            <a:r>
              <a:rPr lang="en-US" dirty="0" smtClean="0"/>
              <a:t> PACG</a:t>
            </a:r>
            <a:endParaRPr lang="en-US" dirty="0"/>
          </a:p>
        </p:txBody>
      </p:sp>
      <p:sp>
        <p:nvSpPr>
          <p:cNvPr id="3" name="Content Placeholder 2"/>
          <p:cNvSpPr>
            <a:spLocks noGrp="1"/>
          </p:cNvSpPr>
          <p:nvPr>
            <p:ph idx="1"/>
          </p:nvPr>
        </p:nvSpPr>
        <p:spPr/>
        <p:txBody>
          <a:bodyPr>
            <a:normAutofit/>
          </a:bodyPr>
          <a:lstStyle/>
          <a:p>
            <a:r>
              <a:rPr lang="en-US" dirty="0" smtClean="0"/>
              <a:t>PACG </a:t>
            </a:r>
            <a:r>
              <a:rPr lang="en-US" dirty="0" smtClean="0"/>
              <a:t>is</a:t>
            </a:r>
            <a:r>
              <a:rPr lang="en-US" dirty="0" smtClean="0"/>
              <a:t> about </a:t>
            </a:r>
            <a:r>
              <a:rPr lang="en-US" dirty="0" smtClean="0"/>
              <a:t>25% of all </a:t>
            </a:r>
            <a:r>
              <a:rPr lang="en-US" dirty="0" err="1" smtClean="0"/>
              <a:t>glaucomas</a:t>
            </a:r>
            <a:endParaRPr lang="en-US" dirty="0" smtClean="0"/>
          </a:p>
          <a:p>
            <a:r>
              <a:rPr lang="en-US" dirty="0" smtClean="0"/>
              <a:t>Estimated 5.9 </a:t>
            </a:r>
            <a:r>
              <a:rPr lang="en-US" dirty="0" smtClean="0"/>
              <a:t>mil </a:t>
            </a:r>
            <a:r>
              <a:rPr lang="en-US" dirty="0" err="1" smtClean="0"/>
              <a:t>vs</a:t>
            </a:r>
            <a:r>
              <a:rPr lang="en-US" dirty="0" smtClean="0"/>
              <a:t> 5.3 mil blind by </a:t>
            </a:r>
            <a:r>
              <a:rPr lang="en-US" dirty="0" smtClean="0"/>
              <a:t>2020</a:t>
            </a:r>
          </a:p>
          <a:p>
            <a:endParaRPr lang="en-US" dirty="0" smtClean="0"/>
          </a:p>
          <a:p>
            <a:pPr>
              <a:buNone/>
            </a:pPr>
            <a:r>
              <a:rPr lang="en-US" dirty="0" smtClean="0"/>
              <a:t>            How is this possible???</a:t>
            </a:r>
          </a:p>
          <a:p>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POAG </a:t>
            </a:r>
            <a:r>
              <a:rPr lang="en-US" dirty="0" err="1" smtClean="0"/>
              <a:t>vs</a:t>
            </a:r>
            <a:r>
              <a:rPr lang="en-US" dirty="0" smtClean="0"/>
              <a:t> PACG</a:t>
            </a:r>
            <a:endParaRPr lang="en-US" dirty="0"/>
          </a:p>
        </p:txBody>
      </p:sp>
      <p:sp>
        <p:nvSpPr>
          <p:cNvPr id="3" name="Content Placeholder 2"/>
          <p:cNvSpPr>
            <a:spLocks noGrp="1"/>
          </p:cNvSpPr>
          <p:nvPr>
            <p:ph idx="1"/>
          </p:nvPr>
        </p:nvSpPr>
        <p:spPr/>
        <p:txBody>
          <a:bodyPr/>
          <a:lstStyle/>
          <a:p>
            <a:r>
              <a:rPr lang="en-US" dirty="0" smtClean="0"/>
              <a:t>Risk of blindness is 3x greater in PACG!</a:t>
            </a:r>
          </a:p>
          <a:p>
            <a:r>
              <a:rPr lang="en-US" dirty="0" smtClean="0"/>
              <a:t>Prevalence of PACG is 2-4x more common in West than previously reported</a:t>
            </a:r>
          </a:p>
          <a:p>
            <a:endParaRPr lang="en-US" dirty="0" smtClean="0"/>
          </a:p>
          <a:p>
            <a:r>
              <a:rPr lang="en-US" smtClean="0"/>
              <a:t>Reason</a:t>
            </a:r>
            <a:r>
              <a:rPr lang="en-US" smtClean="0"/>
              <a:t>????</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Pathophysiology</a:t>
            </a:r>
            <a:r>
              <a:rPr lang="en-US" dirty="0" smtClean="0"/>
              <a:t> of PACG</a:t>
            </a:r>
            <a:br>
              <a:rPr lang="en-US" dirty="0" smtClean="0"/>
            </a:br>
            <a:endParaRPr lang="en-US" dirty="0"/>
          </a:p>
        </p:txBody>
      </p:sp>
      <p:sp>
        <p:nvSpPr>
          <p:cNvPr id="3" name="Content Placeholder 2"/>
          <p:cNvSpPr>
            <a:spLocks noGrp="1"/>
          </p:cNvSpPr>
          <p:nvPr>
            <p:ph idx="1"/>
          </p:nvPr>
        </p:nvSpPr>
        <p:spPr/>
        <p:txBody>
          <a:bodyPr/>
          <a:lstStyle/>
          <a:p>
            <a:r>
              <a:rPr lang="en-US" dirty="0" err="1" smtClean="0"/>
              <a:t>Pupillary</a:t>
            </a:r>
            <a:r>
              <a:rPr lang="en-US" dirty="0" smtClean="0"/>
              <a:t> block mechanism</a:t>
            </a:r>
          </a:p>
          <a:p>
            <a:endParaRPr lang="en-US" dirty="0" smtClean="0"/>
          </a:p>
          <a:p>
            <a:r>
              <a:rPr lang="en-US" dirty="0" smtClean="0"/>
              <a:t>Non-</a:t>
            </a:r>
            <a:r>
              <a:rPr lang="en-US" dirty="0" err="1" smtClean="0"/>
              <a:t>pupillary</a:t>
            </a:r>
            <a:r>
              <a:rPr lang="en-US" dirty="0" smtClean="0"/>
              <a:t> block mechanism</a:t>
            </a:r>
          </a:p>
          <a:p>
            <a:pPr lvl="1"/>
            <a:r>
              <a:rPr lang="en-US" sz="3200" dirty="0" smtClean="0"/>
              <a:t>Plateau iris</a:t>
            </a:r>
          </a:p>
          <a:p>
            <a:pPr lvl="1"/>
            <a:r>
              <a:rPr lang="en-US" sz="3200" dirty="0" smtClean="0"/>
              <a:t>Thick iris</a:t>
            </a:r>
          </a:p>
          <a:p>
            <a:pPr lvl="1"/>
            <a:r>
              <a:rPr lang="en-US" sz="3200" dirty="0" smtClean="0"/>
              <a:t>Thick lens</a:t>
            </a:r>
          </a:p>
          <a:p>
            <a:pPr lvl="1"/>
            <a:r>
              <a:rPr lang="en-US" sz="3200" dirty="0" err="1" smtClean="0"/>
              <a:t>Ciliary</a:t>
            </a:r>
            <a:r>
              <a:rPr lang="en-US" sz="3200" dirty="0" smtClean="0"/>
              <a:t> block</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8-08-18 at 4.04.42 PM.png"/>
          <p:cNvPicPr>
            <a:picLocks noGrp="1" noChangeAspect="1"/>
          </p:cNvPicPr>
          <p:nvPr>
            <p:ph idx="1"/>
          </p:nvPr>
        </p:nvPicPr>
        <p:blipFill>
          <a:blip r:embed="rId2"/>
          <a:srcRect l="-18725" r="-18725"/>
          <a:stretch>
            <a:fillRect/>
          </a:stretch>
        </p:blipFill>
        <p:spPr>
          <a:xfrm>
            <a:off x="-1440591" y="17145"/>
            <a:ext cx="11929612" cy="6840855"/>
          </a:xfrm>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Non-</a:t>
            </a:r>
            <a:r>
              <a:rPr lang="en-US" dirty="0" err="1" smtClean="0"/>
              <a:t>pupillary</a:t>
            </a:r>
            <a:r>
              <a:rPr lang="en-US" dirty="0" smtClean="0"/>
              <a:t> block</a:t>
            </a:r>
            <a:br>
              <a:rPr lang="en-US" dirty="0" smtClean="0"/>
            </a:br>
            <a:endParaRPr lang="en-US" dirty="0"/>
          </a:p>
        </p:txBody>
      </p:sp>
      <p:sp>
        <p:nvSpPr>
          <p:cNvPr id="3" name="Content Placeholder 2"/>
          <p:cNvSpPr>
            <a:spLocks noGrp="1"/>
          </p:cNvSpPr>
          <p:nvPr>
            <p:ph idx="1"/>
          </p:nvPr>
        </p:nvSpPr>
        <p:spPr/>
        <p:txBody>
          <a:bodyPr/>
          <a:lstStyle/>
          <a:p>
            <a:r>
              <a:rPr lang="en-US" dirty="0" smtClean="0"/>
              <a:t>As lots of </a:t>
            </a:r>
            <a:r>
              <a:rPr lang="en-US" dirty="0" err="1" smtClean="0"/>
              <a:t>PTs</a:t>
            </a:r>
            <a:r>
              <a:rPr lang="en-US" dirty="0" smtClean="0"/>
              <a:t> (60-80%) still have IOP rise after dilation even after LPI, there must be other mechanisms responsible too</a:t>
            </a:r>
          </a:p>
          <a:p>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ctr" defTabSz="457200" rtl="0">
              <a:spcBef>
                <a:spcPct val="0"/>
              </a:spcBef>
            </a:pPr>
            <a:r>
              <a:rPr lang="en-US" sz="3600" dirty="0" smtClean="0"/>
              <a:t>Plateau iris</a:t>
            </a:r>
            <a:r>
              <a:rPr lang="en-US" sz="3200" dirty="0" smtClean="0"/>
              <a:t/>
            </a:r>
            <a:br>
              <a:rPr lang="en-US" sz="3200" dirty="0" smtClean="0"/>
            </a:br>
            <a:endParaRPr lang="en-US" dirty="0"/>
          </a:p>
        </p:txBody>
      </p:sp>
      <p:pic>
        <p:nvPicPr>
          <p:cNvPr id="4" name="Content Placeholder 3" descr="plateau.jpg"/>
          <p:cNvPicPr>
            <a:picLocks noGrp="1" noChangeAspect="1"/>
          </p:cNvPicPr>
          <p:nvPr>
            <p:ph idx="1"/>
          </p:nvPr>
        </p:nvPicPr>
        <p:blipFill>
          <a:blip r:embed="rId2"/>
          <a:srcRect t="-21323" b="-21323"/>
          <a:stretch>
            <a:fillRect/>
          </a:stretch>
        </p:blipFill>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Normal angle </a:t>
            </a:r>
            <a:endParaRPr lang="en-US" dirty="0"/>
          </a:p>
        </p:txBody>
      </p:sp>
      <p:pic>
        <p:nvPicPr>
          <p:cNvPr id="4" name="Content Placeholder 3" descr="acg.jpg"/>
          <p:cNvPicPr>
            <a:picLocks noGrp="1" noChangeAspect="1"/>
          </p:cNvPicPr>
          <p:nvPr>
            <p:ph idx="1"/>
          </p:nvPr>
        </p:nvPicPr>
        <p:blipFill>
          <a:blip r:embed="rId2"/>
          <a:srcRect t="-4996" b="-4996"/>
          <a:stretch>
            <a:fillRect/>
          </a:stretch>
        </p:blipFill>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Narrow angle with thick lens pushing iris forward</a:t>
            </a:r>
            <a:endParaRPr lang="en-US" dirty="0"/>
          </a:p>
        </p:txBody>
      </p:sp>
      <p:pic>
        <p:nvPicPr>
          <p:cNvPr id="4" name="Content Placeholder 3" descr="acg.jpg"/>
          <p:cNvPicPr>
            <a:picLocks noGrp="1" noChangeAspect="1"/>
          </p:cNvPicPr>
          <p:nvPr>
            <p:ph idx="1"/>
          </p:nvPr>
        </p:nvPicPr>
        <p:blipFill>
          <a:blip r:embed="rId3"/>
          <a:srcRect l="60224" t="-98531" b="-98531"/>
          <a:stretch>
            <a:fillRect/>
          </a:stretch>
        </p:blipFill>
        <p:spPr>
          <a:xfrm>
            <a:off x="1213016" y="-485552"/>
            <a:ext cx="6792890" cy="9216326"/>
          </a:xfrm>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Symptoms of CACG</a:t>
            </a:r>
            <a:endParaRPr lang="en-US" dirty="0"/>
          </a:p>
        </p:txBody>
      </p:sp>
      <p:sp>
        <p:nvSpPr>
          <p:cNvPr id="3" name="Content Placeholder 2"/>
          <p:cNvSpPr>
            <a:spLocks noGrp="1"/>
          </p:cNvSpPr>
          <p:nvPr>
            <p:ph idx="1"/>
          </p:nvPr>
        </p:nvSpPr>
        <p:spPr/>
        <p:txBody>
          <a:bodyPr/>
          <a:lstStyle/>
          <a:p>
            <a:r>
              <a:rPr lang="en-US" dirty="0" smtClean="0"/>
              <a:t>Usually none until severe damage</a:t>
            </a:r>
          </a:p>
          <a:p>
            <a:r>
              <a:rPr lang="en-US" dirty="0" smtClean="0"/>
              <a:t>PT can have halos around light/headache/blurry vision episodically</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a:t>
            </a:r>
            <a:endParaRPr lang="en-US" dirty="0"/>
          </a:p>
        </p:txBody>
      </p:sp>
      <p:sp>
        <p:nvSpPr>
          <p:cNvPr id="3" name="Content Placeholder 2"/>
          <p:cNvSpPr>
            <a:spLocks noGrp="1"/>
          </p:cNvSpPr>
          <p:nvPr>
            <p:ph idx="1"/>
          </p:nvPr>
        </p:nvSpPr>
        <p:spPr/>
        <p:txBody>
          <a:bodyPr/>
          <a:lstStyle/>
          <a:p>
            <a:r>
              <a:rPr lang="en-US" dirty="0" smtClean="0"/>
              <a:t>First we MUST </a:t>
            </a:r>
            <a:r>
              <a:rPr lang="en-US" cap="all" dirty="0" smtClean="0"/>
              <a:t>think about it </a:t>
            </a:r>
            <a:r>
              <a:rPr lang="en-US" dirty="0" smtClean="0"/>
              <a:t>so we could notice it!!!</a:t>
            </a:r>
          </a:p>
          <a:p>
            <a:r>
              <a:rPr lang="en-US" dirty="0" smtClean="0"/>
              <a:t>Shallow AC – suspect PACG</a:t>
            </a:r>
          </a:p>
          <a:p>
            <a:r>
              <a:rPr lang="en-US" dirty="0" smtClean="0"/>
              <a:t>Deep AC and high IOP – suspect PACG</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ACD Grading by </a:t>
            </a:r>
            <a:r>
              <a:rPr lang="en-US" dirty="0" err="1" smtClean="0"/>
              <a:t>Pentorch</a:t>
            </a:r>
            <a:endParaRPr lang="en-US" dirty="0"/>
          </a:p>
        </p:txBody>
      </p:sp>
      <p:pic>
        <p:nvPicPr>
          <p:cNvPr id="6" name="Content Placeholder 5" descr="Screen Shot 2018-08-18 at 4.55.52 PM.png"/>
          <p:cNvPicPr>
            <a:picLocks noGrp="1" noChangeAspect="1"/>
          </p:cNvPicPr>
          <p:nvPr>
            <p:ph idx="1"/>
          </p:nvPr>
        </p:nvPicPr>
        <p:blipFill>
          <a:blip r:embed="rId2"/>
          <a:srcRect l="-84074" r="-84074"/>
          <a:stretch>
            <a:fillRect/>
          </a:stretch>
        </p:blipFill>
        <p:spPr>
          <a:xfrm>
            <a:off x="-542289" y="1417637"/>
            <a:ext cx="10560374" cy="5699833"/>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 Grading by Van Herrick method</a:t>
            </a:r>
            <a:endParaRPr lang="en-US" dirty="0"/>
          </a:p>
        </p:txBody>
      </p:sp>
      <p:pic>
        <p:nvPicPr>
          <p:cNvPr id="5" name="Content Placeholder 4" descr="Screen Shot 2018-08-18 at 5.09.13 PM.png"/>
          <p:cNvPicPr>
            <a:picLocks noGrp="1" noChangeAspect="1"/>
          </p:cNvPicPr>
          <p:nvPr>
            <p:ph idx="1"/>
          </p:nvPr>
        </p:nvPicPr>
        <p:blipFill>
          <a:blip r:embed="rId2"/>
          <a:srcRect l="-24283" r="-24283"/>
          <a:stretch>
            <a:fillRect/>
          </a:stretch>
        </p:blipFill>
        <p:spPr>
          <a:xfrm>
            <a:off x="145855" y="1600200"/>
            <a:ext cx="9025184" cy="4963504"/>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 Grading by Van Herrick method</a:t>
            </a:r>
            <a:endParaRPr lang="en-US" dirty="0"/>
          </a:p>
        </p:txBody>
      </p:sp>
      <p:pic>
        <p:nvPicPr>
          <p:cNvPr id="4" name="Content Placeholder 3" descr="Screen Shot 2018-08-18 at 5.10.01 PM.png"/>
          <p:cNvPicPr>
            <a:picLocks noGrp="1" noChangeAspect="1"/>
          </p:cNvPicPr>
          <p:nvPr>
            <p:ph idx="1"/>
          </p:nvPr>
        </p:nvPicPr>
        <p:blipFill>
          <a:blip r:embed="rId2"/>
          <a:srcRect t="-13746" b="-13746"/>
          <a:stretch>
            <a:fillRect/>
          </a:stretch>
        </p:blipFill>
        <p:spPr>
          <a:xfrm>
            <a:off x="0" y="1600200"/>
            <a:ext cx="9144000" cy="5028847"/>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Suspicion of</a:t>
            </a:r>
            <a:r>
              <a:rPr lang="en-US" dirty="0" smtClean="0"/>
              <a:t> CACG</a:t>
            </a:r>
            <a:endParaRPr lang="en-US" dirty="0"/>
          </a:p>
        </p:txBody>
      </p:sp>
      <p:sp>
        <p:nvSpPr>
          <p:cNvPr id="3" name="Content Placeholder 2"/>
          <p:cNvSpPr>
            <a:spLocks noGrp="1"/>
          </p:cNvSpPr>
          <p:nvPr>
            <p:ph idx="1"/>
          </p:nvPr>
        </p:nvSpPr>
        <p:spPr/>
        <p:txBody>
          <a:bodyPr/>
          <a:lstStyle/>
          <a:p>
            <a:r>
              <a:rPr lang="en-US" dirty="0" smtClean="0"/>
              <a:t>Very high IOP  (&gt;40) in the absence of secondary causes</a:t>
            </a:r>
          </a:p>
          <a:p>
            <a:r>
              <a:rPr lang="en-US" dirty="0" err="1" smtClean="0"/>
              <a:t>IOPs</a:t>
            </a:r>
            <a:r>
              <a:rPr lang="en-US" dirty="0" smtClean="0"/>
              <a:t> fluctuate greatly from one visit to next on treatment</a:t>
            </a:r>
          </a:p>
          <a:p>
            <a:r>
              <a:rPr lang="en-US" dirty="0" smtClean="0"/>
              <a:t>Disc damage with NL </a:t>
            </a:r>
            <a:r>
              <a:rPr lang="en-US" dirty="0" err="1" smtClean="0"/>
              <a:t>IOPs</a:t>
            </a:r>
            <a:r>
              <a:rPr lang="en-US" dirty="0" smtClean="0"/>
              <a:t> (might be misdiagnosed as NTG)</a:t>
            </a:r>
          </a:p>
          <a:p>
            <a:r>
              <a:rPr lang="en-US" dirty="0" smtClean="0"/>
              <a:t>IOP significantly greater after dilation</a:t>
            </a:r>
          </a:p>
          <a:p>
            <a:r>
              <a:rPr lang="en-US" dirty="0" smtClean="0"/>
              <a:t>Minimal or no response to </a:t>
            </a:r>
            <a:r>
              <a:rPr lang="en-US" dirty="0" err="1" smtClean="0"/>
              <a:t>glau</a:t>
            </a:r>
            <a:r>
              <a:rPr lang="en-US" dirty="0" smtClean="0"/>
              <a:t> drops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Gonioscopy</a:t>
            </a:r>
            <a:endParaRPr lang="en-US" dirty="0"/>
          </a:p>
        </p:txBody>
      </p:sp>
      <p:sp>
        <p:nvSpPr>
          <p:cNvPr id="3" name="Content Placeholder 2"/>
          <p:cNvSpPr>
            <a:spLocks noGrp="1"/>
          </p:cNvSpPr>
          <p:nvPr>
            <p:ph idx="1"/>
          </p:nvPr>
        </p:nvSpPr>
        <p:spPr/>
        <p:txBody>
          <a:bodyPr/>
          <a:lstStyle/>
          <a:p>
            <a:r>
              <a:rPr lang="en-US" dirty="0" smtClean="0"/>
              <a:t>The gold standard of evaluating the angle</a:t>
            </a:r>
          </a:p>
          <a:p>
            <a:r>
              <a:rPr lang="en-US" dirty="0" smtClean="0"/>
              <a:t>MUST learn, practice and TEACH!!!</a:t>
            </a:r>
          </a:p>
          <a:p>
            <a:r>
              <a:rPr lang="en-US" dirty="0" smtClean="0"/>
              <a:t>Motivated eye nurses can also learn</a:t>
            </a:r>
          </a:p>
          <a:p>
            <a:r>
              <a:rPr lang="en-US" dirty="0" smtClean="0"/>
              <a:t>Every glaucoma patient should have it yearly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Sussmann</a:t>
            </a:r>
            <a:r>
              <a:rPr lang="en-US" dirty="0" smtClean="0"/>
              <a:t> lens – no </a:t>
            </a:r>
            <a:r>
              <a:rPr lang="en-US" dirty="0" err="1" smtClean="0"/>
              <a:t>goniosol</a:t>
            </a:r>
            <a:r>
              <a:rPr lang="en-US" dirty="0" smtClean="0"/>
              <a:t>, can do indentation </a:t>
            </a:r>
            <a:r>
              <a:rPr lang="en-US" dirty="0" err="1" smtClean="0"/>
              <a:t>gonioscopy</a:t>
            </a:r>
            <a:endParaRPr lang="en-US" dirty="0"/>
          </a:p>
        </p:txBody>
      </p:sp>
      <p:pic>
        <p:nvPicPr>
          <p:cNvPr id="4" name="Content Placeholder 3" descr="Screen Shot 2018-08-19 at 1.27.03 PM.png"/>
          <p:cNvPicPr>
            <a:picLocks noGrp="1" noChangeAspect="1"/>
          </p:cNvPicPr>
          <p:nvPr>
            <p:ph idx="1"/>
          </p:nvPr>
        </p:nvPicPr>
        <p:blipFill>
          <a:blip r:embed="rId2"/>
          <a:srcRect l="-41957" r="-41957"/>
          <a:stretch>
            <a:fillRect/>
          </a:stretch>
        </p:blipFill>
        <p:spPr>
          <a:xfrm>
            <a:off x="93965" y="1600199"/>
            <a:ext cx="8999240" cy="4949235"/>
          </a:xfrm>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3-mirror lens – better view, requires </a:t>
            </a:r>
            <a:r>
              <a:rPr lang="en-US" dirty="0" err="1" smtClean="0"/>
              <a:t>goniosol</a:t>
            </a:r>
            <a:endParaRPr lang="en-US" dirty="0"/>
          </a:p>
        </p:txBody>
      </p:sp>
      <p:pic>
        <p:nvPicPr>
          <p:cNvPr id="4" name="Content Placeholder 3" descr="Screen Shot 2018-08-19 at 1.28.04 PM.png"/>
          <p:cNvPicPr>
            <a:picLocks noGrp="1" noChangeAspect="1"/>
          </p:cNvPicPr>
          <p:nvPr>
            <p:ph idx="1"/>
          </p:nvPr>
        </p:nvPicPr>
        <p:blipFill>
          <a:blip r:embed="rId2"/>
          <a:srcRect l="-41960" r="-41960"/>
          <a:stretch>
            <a:fillRect/>
          </a:stretch>
        </p:blipFill>
        <p:spPr>
          <a:xfrm>
            <a:off x="-9816" y="1600200"/>
            <a:ext cx="9025184" cy="4963504"/>
          </a:xfrm>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Normal open angle</a:t>
            </a:r>
            <a:endParaRPr lang="en-US" dirty="0"/>
          </a:p>
        </p:txBody>
      </p:sp>
      <p:pic>
        <p:nvPicPr>
          <p:cNvPr id="5" name="Content Placeholder 4" descr="Screen Shot 2018-08-19 at 1.38.16 PM.png"/>
          <p:cNvPicPr>
            <a:picLocks noGrp="1" noChangeAspect="1"/>
          </p:cNvPicPr>
          <p:nvPr>
            <p:ph idx="1"/>
          </p:nvPr>
        </p:nvPicPr>
        <p:blipFill>
          <a:blip r:embed="rId2"/>
          <a:srcRect l="-1871" r="-1871"/>
          <a:stretch>
            <a:fillRect/>
          </a:stretch>
        </p:blipFill>
        <p:spPr>
          <a:xfrm>
            <a:off x="-117622" y="1600200"/>
            <a:ext cx="9261622" cy="5093536"/>
          </a:xfrm>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Narrow or closed angle</a:t>
            </a:r>
            <a:endParaRPr lang="en-US" dirty="0"/>
          </a:p>
        </p:txBody>
      </p:sp>
      <p:pic>
        <p:nvPicPr>
          <p:cNvPr id="4" name="Content Placeholder 3" descr="Screen Shot 2018-08-19 at 1.34.14 PM.png"/>
          <p:cNvPicPr>
            <a:picLocks noGrp="1" noChangeAspect="1"/>
          </p:cNvPicPr>
          <p:nvPr>
            <p:ph idx="1"/>
          </p:nvPr>
        </p:nvPicPr>
        <p:blipFill>
          <a:blip r:embed="rId2"/>
          <a:srcRect l="-18641" r="-18641"/>
          <a:stretch>
            <a:fillRect/>
          </a:stretch>
        </p:blipFill>
        <p:spPr>
          <a:xfrm>
            <a:off x="-555890" y="1229208"/>
            <a:ext cx="10234884" cy="5628792"/>
          </a:xfrm>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a:t>
            </a:r>
            <a:r>
              <a:rPr lang="en-US" dirty="0" err="1" smtClean="0"/>
              <a:t>gonioscopy</a:t>
            </a:r>
            <a:endParaRPr lang="en-US" dirty="0"/>
          </a:p>
        </p:txBody>
      </p:sp>
      <p:sp>
        <p:nvSpPr>
          <p:cNvPr id="3" name="Content Placeholder 2"/>
          <p:cNvSpPr>
            <a:spLocks noGrp="1"/>
          </p:cNvSpPr>
          <p:nvPr>
            <p:ph idx="1"/>
          </p:nvPr>
        </p:nvSpPr>
        <p:spPr/>
        <p:txBody>
          <a:bodyPr/>
          <a:lstStyle/>
          <a:p>
            <a:r>
              <a:rPr lang="en-US" dirty="0" smtClean="0"/>
              <a:t>The only way to learn it is to DO IT!!!</a:t>
            </a:r>
          </a:p>
          <a:p>
            <a:r>
              <a:rPr lang="en-US" dirty="0" smtClean="0"/>
              <a:t>Must see a lot of normal angles to be able to tell pathology</a:t>
            </a:r>
          </a:p>
          <a:p>
            <a:r>
              <a:rPr lang="en-US" dirty="0" smtClean="0"/>
              <a:t>Always check both eyes</a:t>
            </a:r>
          </a:p>
          <a:p>
            <a:r>
              <a:rPr lang="en-US" dirty="0" smtClean="0"/>
              <a:t>Quite difficult to learn, do not get discouraged!</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a:t>
            </a:r>
            <a:endParaRPr lang="en-US" dirty="0"/>
          </a:p>
        </p:txBody>
      </p:sp>
      <p:sp>
        <p:nvSpPr>
          <p:cNvPr id="3" name="Content Placeholder 2"/>
          <p:cNvSpPr>
            <a:spLocks noGrp="1"/>
          </p:cNvSpPr>
          <p:nvPr>
            <p:ph idx="1"/>
          </p:nvPr>
        </p:nvSpPr>
        <p:spPr/>
        <p:txBody>
          <a:bodyPr/>
          <a:lstStyle/>
          <a:p>
            <a:r>
              <a:rPr lang="en-US" dirty="0" err="1" smtClean="0"/>
              <a:t>Pilocarpine</a:t>
            </a:r>
            <a:r>
              <a:rPr lang="en-US" dirty="0" smtClean="0"/>
              <a:t> drops</a:t>
            </a:r>
          </a:p>
          <a:p>
            <a:r>
              <a:rPr lang="en-US" dirty="0" smtClean="0"/>
              <a:t>Laser </a:t>
            </a:r>
            <a:r>
              <a:rPr lang="en-US" dirty="0" err="1" smtClean="0"/>
              <a:t>iridectomy</a:t>
            </a:r>
            <a:endParaRPr lang="en-US" dirty="0" smtClean="0"/>
          </a:p>
          <a:p>
            <a:r>
              <a:rPr lang="en-US" dirty="0" smtClean="0"/>
              <a:t>Surgical </a:t>
            </a:r>
            <a:r>
              <a:rPr lang="en-US" dirty="0" err="1" smtClean="0"/>
              <a:t>iridectomy</a:t>
            </a:r>
            <a:r>
              <a:rPr lang="en-US" dirty="0" smtClean="0"/>
              <a:t> </a:t>
            </a:r>
          </a:p>
          <a:p>
            <a:r>
              <a:rPr lang="en-US" b="1" dirty="0" smtClean="0"/>
              <a:t>Cataract extraction</a:t>
            </a:r>
          </a:p>
          <a:p>
            <a:r>
              <a:rPr lang="en-US" dirty="0" smtClean="0"/>
              <a:t>Clear lens extraction</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Laser </a:t>
            </a:r>
            <a:r>
              <a:rPr lang="en-US" dirty="0" err="1" smtClean="0"/>
              <a:t>iridectomy</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a:bodyPr>
          <a:lstStyle/>
          <a:p>
            <a:r>
              <a:rPr lang="en-US" dirty="0" smtClean="0"/>
              <a:t>Prophylactic – Prevents ONLY AACG</a:t>
            </a:r>
          </a:p>
          <a:p>
            <a:pPr lvl="1"/>
            <a:r>
              <a:rPr lang="en-US" dirty="0" smtClean="0"/>
              <a:t>In </a:t>
            </a:r>
            <a:r>
              <a:rPr lang="en-US" dirty="0" err="1" smtClean="0"/>
              <a:t>PTs</a:t>
            </a:r>
            <a:r>
              <a:rPr lang="en-US" dirty="0" smtClean="0"/>
              <a:t> who have narrow angles but asymptomatic</a:t>
            </a:r>
          </a:p>
          <a:p>
            <a:pPr lvl="1"/>
            <a:r>
              <a:rPr lang="en-US" dirty="0" smtClean="0"/>
              <a:t>In </a:t>
            </a:r>
            <a:r>
              <a:rPr lang="en-US" dirty="0" err="1" smtClean="0"/>
              <a:t>PTs</a:t>
            </a:r>
            <a:r>
              <a:rPr lang="en-US" dirty="0" smtClean="0"/>
              <a:t> with other eye AACG</a:t>
            </a:r>
          </a:p>
          <a:p>
            <a:pPr lvl="1"/>
            <a:r>
              <a:rPr lang="en-US" dirty="0" smtClean="0"/>
              <a:t>In </a:t>
            </a:r>
            <a:r>
              <a:rPr lang="en-US" dirty="0" err="1" smtClean="0"/>
              <a:t>PTs</a:t>
            </a:r>
            <a:r>
              <a:rPr lang="en-US" dirty="0" smtClean="0"/>
              <a:t> with </a:t>
            </a:r>
            <a:r>
              <a:rPr lang="en-US" dirty="0" smtClean="0"/>
              <a:t>CACG</a:t>
            </a:r>
          </a:p>
          <a:p>
            <a:endParaRPr lang="en-US" dirty="0" smtClean="0"/>
          </a:p>
          <a:p>
            <a:r>
              <a:rPr lang="en-US" dirty="0" smtClean="0"/>
              <a:t>Therapeutic</a:t>
            </a:r>
          </a:p>
          <a:p>
            <a:pPr lvl="1"/>
            <a:r>
              <a:rPr lang="en-US" dirty="0" smtClean="0"/>
              <a:t>For AACG</a:t>
            </a:r>
            <a:endParaRPr lang="en-US" dirty="0" smtClean="0"/>
          </a:p>
          <a:p>
            <a:pPr lvl="1"/>
            <a:r>
              <a:rPr lang="en-US" dirty="0" smtClean="0"/>
              <a:t>NOT In </a:t>
            </a:r>
            <a:r>
              <a:rPr lang="en-US" dirty="0" smtClean="0"/>
              <a:t>CACG, IOP decreases in only 40%</a:t>
            </a:r>
            <a:r>
              <a:rPr lang="en-US" dirty="0" smtClean="0"/>
              <a:t> or less of </a:t>
            </a:r>
            <a:r>
              <a:rPr lang="en-US" dirty="0" smtClean="0"/>
              <a:t>patients</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Laser </a:t>
            </a:r>
            <a:r>
              <a:rPr lang="en-US" dirty="0" err="1" smtClean="0"/>
              <a:t>iridectomy</a:t>
            </a:r>
            <a:r>
              <a:rPr lang="en-US" dirty="0" smtClean="0"/>
              <a:t/>
            </a:r>
            <a:br>
              <a:rPr lang="en-US" dirty="0" smtClean="0"/>
            </a:br>
            <a:endParaRPr lang="en-US" dirty="0"/>
          </a:p>
        </p:txBody>
      </p:sp>
      <p:pic>
        <p:nvPicPr>
          <p:cNvPr id="4" name="Content Placeholder 3" descr="Screen Shot 2018-08-22 at 7.33.25 PM.png"/>
          <p:cNvPicPr>
            <a:picLocks noGrp="1" noChangeAspect="1"/>
          </p:cNvPicPr>
          <p:nvPr>
            <p:ph idx="1"/>
          </p:nvPr>
        </p:nvPicPr>
        <p:blipFill>
          <a:blip r:embed="rId2"/>
          <a:srcRect l="-10275" r="-10275"/>
          <a:stretch>
            <a:fillRect/>
          </a:stretch>
        </p:blipFill>
        <p:spPr>
          <a:xfrm>
            <a:off x="124964" y="1600200"/>
            <a:ext cx="8765730" cy="4820814"/>
          </a:xfrm>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smtClean="0"/>
              <a:t>YAG LASER IRIDECTOMY INFORMATION</a:t>
            </a:r>
            <a:r>
              <a:rPr lang="en-US" sz="3200" dirty="0" smtClean="0"/>
              <a:t/>
            </a:r>
            <a:br>
              <a:rPr lang="en-US" sz="3200" dirty="0" smtClean="0"/>
            </a:br>
            <a:endParaRPr lang="en-US" sz="3200" dirty="0"/>
          </a:p>
        </p:txBody>
      </p:sp>
      <p:sp>
        <p:nvSpPr>
          <p:cNvPr id="3" name="Content Placeholder 2"/>
          <p:cNvSpPr>
            <a:spLocks noGrp="1"/>
          </p:cNvSpPr>
          <p:nvPr>
            <p:ph idx="1"/>
          </p:nvPr>
        </p:nvSpPr>
        <p:spPr>
          <a:xfrm>
            <a:off x="0" y="1026308"/>
            <a:ext cx="9144000" cy="5831692"/>
          </a:xfrm>
        </p:spPr>
        <p:txBody>
          <a:bodyPr>
            <a:normAutofit fontScale="32500" lnSpcReduction="20000"/>
          </a:bodyPr>
          <a:lstStyle/>
          <a:p>
            <a:r>
              <a:rPr lang="en-GB" b="1" dirty="0" smtClean="0"/>
              <a:t> </a:t>
            </a:r>
            <a:endParaRPr lang="en-US" dirty="0" smtClean="0"/>
          </a:p>
          <a:p>
            <a:r>
              <a:rPr lang="en-GB" b="1" dirty="0" smtClean="0"/>
              <a:t> </a:t>
            </a:r>
            <a:endParaRPr lang="en-US" dirty="0" smtClean="0"/>
          </a:p>
          <a:p>
            <a:r>
              <a:rPr lang="en-GB" sz="7200" b="1" dirty="0" smtClean="0"/>
              <a:t>You have a condition called angle closure glaucoma in both of your eyes. This causes very high eye pressures. The high eye pressure can kill your optic nerve, the wire connecting your eye to your brain, and your vision might be lost forever. You need a laser treatment to PREVENT your eyes from going blind. You will NOT be able to see better after the laser. Your vision will become blurry for a few days and then return to what it was. If you already lost vision from glaucoma, it will not return, the laser just prevents your eyes from getting worse. We will do the laser only on one eye, and in one or two weeks we will do it on the other eye.</a:t>
            </a:r>
            <a:endParaRPr lang="en-US" sz="7200" dirty="0" smtClean="0"/>
          </a:p>
          <a:p>
            <a:r>
              <a:rPr lang="en-GB" sz="7200" b="1" dirty="0" smtClean="0"/>
              <a:t> </a:t>
            </a:r>
            <a:endParaRPr lang="en-US" sz="7200" dirty="0" smtClean="0"/>
          </a:p>
          <a:p>
            <a:r>
              <a:rPr lang="en-GB" sz="7200" b="1" dirty="0" smtClean="0"/>
              <a:t>The procedure lasts only for a few minutes and you might have small pain. It costs 20 </a:t>
            </a:r>
            <a:r>
              <a:rPr lang="en-GB" sz="7200" b="1" dirty="0" err="1" smtClean="0"/>
              <a:t>GhC</a:t>
            </a:r>
            <a:r>
              <a:rPr lang="en-GB" sz="7200" b="1" dirty="0" smtClean="0"/>
              <a:t>. Your will need to use </a:t>
            </a:r>
            <a:r>
              <a:rPr lang="en-GB" sz="7200" b="1" dirty="0" err="1" smtClean="0"/>
              <a:t>eyedrops</a:t>
            </a:r>
            <a:r>
              <a:rPr lang="en-GB" sz="7200" b="1" dirty="0" smtClean="0"/>
              <a:t> for 2 weeks and need to come for follow-up. Please let us know if you have any questions.</a:t>
            </a:r>
            <a:endParaRPr lang="en-US" sz="7200" dirty="0" smtClean="0"/>
          </a:p>
          <a:p>
            <a:r>
              <a:rPr lang="en-GB" sz="7200" b="1" dirty="0" smtClean="0"/>
              <a:t> </a:t>
            </a:r>
            <a:endParaRPr lang="en-US" sz="7200" dirty="0" smtClean="0"/>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EAGLE Study</a:t>
            </a:r>
            <a:endParaRPr lang="en-US" dirty="0"/>
          </a:p>
        </p:txBody>
      </p:sp>
      <p:sp>
        <p:nvSpPr>
          <p:cNvPr id="3" name="Content Placeholder 2"/>
          <p:cNvSpPr>
            <a:spLocks noGrp="1"/>
          </p:cNvSpPr>
          <p:nvPr>
            <p:ph idx="1"/>
          </p:nvPr>
        </p:nvSpPr>
        <p:spPr/>
        <p:txBody>
          <a:bodyPr/>
          <a:lstStyle/>
          <a:p>
            <a:r>
              <a:rPr lang="en-US" dirty="0" smtClean="0"/>
              <a:t>Effectiveness of</a:t>
            </a:r>
            <a:r>
              <a:rPr lang="en-US" dirty="0" smtClean="0"/>
              <a:t> Angle</a:t>
            </a:r>
            <a:r>
              <a:rPr lang="en-US" dirty="0" smtClean="0"/>
              <a:t> closure Glaucoma treatment with Lens </a:t>
            </a:r>
            <a:r>
              <a:rPr lang="en-US" dirty="0" smtClean="0"/>
              <a:t>Extraction</a:t>
            </a:r>
          </a:p>
          <a:p>
            <a:r>
              <a:rPr lang="en-US" dirty="0" smtClean="0"/>
              <a:t>419 Pts, &gt;age 50, IOP&gt;30, no cataract</a:t>
            </a:r>
          </a:p>
          <a:p>
            <a:r>
              <a:rPr lang="en-US" dirty="0" smtClean="0"/>
              <a:t>Half clear lens extraction, other half LPI + medical therapy</a:t>
            </a:r>
          </a:p>
          <a:p>
            <a:r>
              <a:rPr lang="en-US" dirty="0" smtClean="0"/>
              <a:t>3 year follow-up</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graphicFrame>
        <p:nvGraphicFramePr>
          <p:cNvPr id="4" name="Content Placeholder 3"/>
          <p:cNvGraphicFramePr>
            <a:graphicFrameLocks noGrp="1"/>
          </p:cNvGraphicFramePr>
          <p:nvPr>
            <p:ph idx="1"/>
          </p:nvPr>
        </p:nvGraphicFramePr>
        <p:xfrm>
          <a:off x="235857" y="1417638"/>
          <a:ext cx="8686800" cy="5128625"/>
        </p:xfrm>
        <a:graphic>
          <a:graphicData uri="http://schemas.openxmlformats.org/drawingml/2006/table">
            <a:tbl>
              <a:tblPr firstRow="1" bandRow="1">
                <a:tableStyleId>{5C22544A-7EE6-4342-B048-85BDC9FD1C3A}</a:tableStyleId>
              </a:tblPr>
              <a:tblGrid>
                <a:gridCol w="2895600"/>
                <a:gridCol w="2895600"/>
                <a:gridCol w="2895600"/>
              </a:tblGrid>
              <a:tr h="714829">
                <a:tc>
                  <a:txBody>
                    <a:bodyPr/>
                    <a:lstStyle/>
                    <a:p>
                      <a:endParaRPr lang="en-US" dirty="0"/>
                    </a:p>
                  </a:txBody>
                  <a:tcPr/>
                </a:tc>
                <a:tc>
                  <a:txBody>
                    <a:bodyPr/>
                    <a:lstStyle/>
                    <a:p>
                      <a:r>
                        <a:rPr lang="en-US" sz="2400" dirty="0" smtClean="0"/>
                        <a:t>Clear Lens </a:t>
                      </a:r>
                      <a:r>
                        <a:rPr lang="en-US" sz="2400" dirty="0" err="1" smtClean="0"/>
                        <a:t>Extr</a:t>
                      </a:r>
                      <a:endParaRPr lang="en-US" sz="2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dirty="0" smtClean="0"/>
                        <a:t>LI + drops</a:t>
                      </a:r>
                    </a:p>
                    <a:p>
                      <a:endParaRPr lang="en-US" dirty="0"/>
                    </a:p>
                  </a:txBody>
                  <a:tcPr/>
                </a:tc>
              </a:tr>
              <a:tr h="714829">
                <a:tc>
                  <a:txBody>
                    <a:bodyPr/>
                    <a:lstStyle/>
                    <a:p>
                      <a:r>
                        <a:rPr lang="en-US" sz="2400" dirty="0" smtClean="0"/>
                        <a:t>Drops needed</a:t>
                      </a:r>
                      <a:endParaRPr lang="en-US" sz="2400" dirty="0"/>
                    </a:p>
                  </a:txBody>
                  <a:tcPr/>
                </a:tc>
                <a:tc>
                  <a:txBody>
                    <a:bodyPr/>
                    <a:lstStyle/>
                    <a:p>
                      <a:r>
                        <a:rPr lang="en-US" sz="2400" dirty="0" smtClean="0"/>
                        <a:t>0.4</a:t>
                      </a:r>
                      <a:endParaRPr lang="en-US" sz="2400" dirty="0"/>
                    </a:p>
                  </a:txBody>
                  <a:tcPr/>
                </a:tc>
                <a:tc>
                  <a:txBody>
                    <a:bodyPr/>
                    <a:lstStyle/>
                    <a:p>
                      <a:r>
                        <a:rPr lang="en-US" sz="2400" dirty="0" smtClean="0"/>
                        <a:t>1.3</a:t>
                      </a:r>
                      <a:endParaRPr lang="en-US" sz="2400" dirty="0"/>
                    </a:p>
                  </a:txBody>
                  <a:tcPr/>
                </a:tc>
              </a:tr>
              <a:tr h="714829">
                <a:tc>
                  <a:txBody>
                    <a:bodyPr/>
                    <a:lstStyle/>
                    <a:p>
                      <a:r>
                        <a:rPr lang="en-US" sz="2400" dirty="0" smtClean="0"/>
                        <a:t>IOP</a:t>
                      </a:r>
                      <a:endParaRPr lang="en-US" sz="2400" dirty="0"/>
                    </a:p>
                  </a:txBody>
                  <a:tcPr/>
                </a:tc>
                <a:tc>
                  <a:txBody>
                    <a:bodyPr/>
                    <a:lstStyle/>
                    <a:p>
                      <a:r>
                        <a:rPr lang="en-US" sz="2400" dirty="0" smtClean="0"/>
                        <a:t>1.2 mmHg lower</a:t>
                      </a:r>
                      <a:endParaRPr lang="en-US" sz="2400" dirty="0"/>
                    </a:p>
                  </a:txBody>
                  <a:tcPr/>
                </a:tc>
                <a:tc>
                  <a:txBody>
                    <a:bodyPr/>
                    <a:lstStyle/>
                    <a:p>
                      <a:endParaRPr lang="en-US" sz="2400"/>
                    </a:p>
                  </a:txBody>
                  <a:tcPr/>
                </a:tc>
              </a:tr>
              <a:tr h="714829">
                <a:tc>
                  <a:txBody>
                    <a:bodyPr/>
                    <a:lstStyle/>
                    <a:p>
                      <a:r>
                        <a:rPr lang="en-US" sz="2400" dirty="0" smtClean="0"/>
                        <a:t>Vision</a:t>
                      </a:r>
                      <a:endParaRPr lang="en-US" sz="2400" dirty="0"/>
                    </a:p>
                  </a:txBody>
                  <a:tcPr/>
                </a:tc>
                <a:tc>
                  <a:txBody>
                    <a:bodyPr/>
                    <a:lstStyle/>
                    <a:p>
                      <a:r>
                        <a:rPr lang="en-US" sz="2400" dirty="0" smtClean="0"/>
                        <a:t>3 ETDRS letter better</a:t>
                      </a:r>
                      <a:endParaRPr lang="en-US" sz="2400" dirty="0"/>
                    </a:p>
                  </a:txBody>
                  <a:tcPr/>
                </a:tc>
                <a:tc>
                  <a:txBody>
                    <a:bodyPr/>
                    <a:lstStyle/>
                    <a:p>
                      <a:endParaRPr lang="en-US" sz="2400"/>
                    </a:p>
                  </a:txBody>
                  <a:tcPr/>
                </a:tc>
              </a:tr>
              <a:tr h="714829">
                <a:tc>
                  <a:txBody>
                    <a:bodyPr/>
                    <a:lstStyle/>
                    <a:p>
                      <a:r>
                        <a:rPr lang="en-US" sz="2400" dirty="0" smtClean="0"/>
                        <a:t>Additional surgery</a:t>
                      </a:r>
                      <a:endParaRPr lang="en-US" sz="2400" dirty="0"/>
                    </a:p>
                  </a:txBody>
                  <a:tcPr/>
                </a:tc>
                <a:tc>
                  <a:txBody>
                    <a:bodyPr/>
                    <a:lstStyle/>
                    <a:p>
                      <a:r>
                        <a:rPr lang="en-US" sz="2400" dirty="0" smtClean="0"/>
                        <a:t>&lt; 0.5%</a:t>
                      </a:r>
                      <a:endParaRPr lang="en-US" sz="2400" dirty="0"/>
                    </a:p>
                  </a:txBody>
                  <a:tcPr/>
                </a:tc>
                <a:tc>
                  <a:txBody>
                    <a:bodyPr/>
                    <a:lstStyle/>
                    <a:p>
                      <a:r>
                        <a:rPr lang="en-US" sz="2400" dirty="0" smtClean="0"/>
                        <a:t>9%</a:t>
                      </a:r>
                      <a:endParaRPr lang="en-US" sz="2400" dirty="0"/>
                    </a:p>
                  </a:txBody>
                  <a:tcPr/>
                </a:tc>
              </a:tr>
              <a:tr h="714829">
                <a:tc>
                  <a:txBody>
                    <a:bodyPr/>
                    <a:lstStyle/>
                    <a:p>
                      <a:r>
                        <a:rPr lang="en-US" sz="2400" dirty="0" smtClean="0"/>
                        <a:t>Cost</a:t>
                      </a:r>
                      <a:endParaRPr lang="en-US" sz="2400" dirty="0"/>
                    </a:p>
                  </a:txBody>
                  <a:tcPr/>
                </a:tc>
                <a:tc>
                  <a:txBody>
                    <a:bodyPr/>
                    <a:lstStyle/>
                    <a:p>
                      <a:r>
                        <a:rPr lang="en-US" sz="2400" dirty="0" smtClean="0"/>
                        <a:t>Cheaper</a:t>
                      </a:r>
                      <a:endParaRPr lang="en-US" sz="2400" dirty="0"/>
                    </a:p>
                  </a:txBody>
                  <a:tcPr/>
                </a:tc>
                <a:tc>
                  <a:txBody>
                    <a:bodyPr/>
                    <a:lstStyle/>
                    <a:p>
                      <a:endParaRPr lang="en-US" sz="2400" dirty="0"/>
                    </a:p>
                  </a:txBody>
                  <a:tcPr/>
                </a:tc>
              </a:tr>
              <a:tr h="714829">
                <a:tc>
                  <a:txBody>
                    <a:bodyPr/>
                    <a:lstStyle/>
                    <a:p>
                      <a:r>
                        <a:rPr lang="en-US" sz="2400" dirty="0" smtClean="0"/>
                        <a:t>QOL</a:t>
                      </a:r>
                      <a:endParaRPr lang="en-US" sz="2400" dirty="0"/>
                    </a:p>
                  </a:txBody>
                  <a:tcPr/>
                </a:tc>
                <a:tc>
                  <a:txBody>
                    <a:bodyPr/>
                    <a:lstStyle/>
                    <a:p>
                      <a:r>
                        <a:rPr lang="en-US" sz="2400" dirty="0" smtClean="0"/>
                        <a:t>Better</a:t>
                      </a:r>
                      <a:endParaRPr lang="en-US" sz="2400" dirty="0"/>
                    </a:p>
                  </a:txBody>
                  <a:tcPr/>
                </a:tc>
                <a:tc>
                  <a:txBody>
                    <a:bodyPr/>
                    <a:lstStyle/>
                    <a:p>
                      <a:endParaRPr lang="en-US" sz="2400" dirty="0"/>
                    </a:p>
                  </a:txBody>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Lens </a:t>
            </a:r>
            <a:r>
              <a:rPr lang="en-US" dirty="0" smtClean="0"/>
              <a:t>extraction in Ghana</a:t>
            </a:r>
            <a:endParaRPr lang="en-US" dirty="0"/>
          </a:p>
        </p:txBody>
      </p:sp>
      <p:sp>
        <p:nvSpPr>
          <p:cNvPr id="3" name="Content Placeholder 2"/>
          <p:cNvSpPr>
            <a:spLocks noGrp="1"/>
          </p:cNvSpPr>
          <p:nvPr>
            <p:ph idx="1"/>
          </p:nvPr>
        </p:nvSpPr>
        <p:spPr/>
        <p:txBody>
          <a:bodyPr/>
          <a:lstStyle/>
          <a:p>
            <a:r>
              <a:rPr lang="en-US" dirty="0" smtClean="0"/>
              <a:t>If PT has a cataract, do it! (&gt;6/24)</a:t>
            </a:r>
          </a:p>
          <a:p>
            <a:r>
              <a:rPr lang="en-US" dirty="0" smtClean="0"/>
              <a:t>If access to </a:t>
            </a:r>
            <a:r>
              <a:rPr lang="en-US" dirty="0" err="1" smtClean="0"/>
              <a:t>phaco</a:t>
            </a:r>
            <a:r>
              <a:rPr lang="en-US" dirty="0" smtClean="0"/>
              <a:t>, can do it with clear lens</a:t>
            </a:r>
            <a:endParaRPr lang="en-US" dirty="0" smtClean="0"/>
          </a:p>
          <a:p>
            <a:r>
              <a:rPr lang="en-US" dirty="0" smtClean="0"/>
              <a:t>In advanced cases beware </a:t>
            </a:r>
            <a:r>
              <a:rPr lang="en-US" dirty="0" smtClean="0"/>
              <a:t>of </a:t>
            </a:r>
            <a:r>
              <a:rPr lang="en-US" dirty="0" err="1" smtClean="0"/>
              <a:t>snuffout</a:t>
            </a:r>
            <a:r>
              <a:rPr lang="en-US" dirty="0" smtClean="0"/>
              <a:t> – no </a:t>
            </a:r>
            <a:r>
              <a:rPr lang="en-US" dirty="0" err="1" smtClean="0"/>
              <a:t>retrobulbar</a:t>
            </a:r>
            <a:r>
              <a:rPr lang="en-US" dirty="0" smtClean="0"/>
              <a:t>/pressure on globe, give </a:t>
            </a:r>
            <a:r>
              <a:rPr lang="en-US" dirty="0" err="1" smtClean="0"/>
              <a:t>Diamox</a:t>
            </a:r>
            <a:r>
              <a:rPr lang="en-US" dirty="0" smtClean="0"/>
              <a:t> </a:t>
            </a:r>
            <a:r>
              <a:rPr lang="en-US" dirty="0" err="1" smtClean="0"/>
              <a:t>postop</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a:t>
            </a:r>
            <a:endParaRPr lang="en-US" dirty="0"/>
          </a:p>
        </p:txBody>
      </p:sp>
      <p:sp>
        <p:nvSpPr>
          <p:cNvPr id="3" name="Content Placeholder 2"/>
          <p:cNvSpPr>
            <a:spLocks noGrp="1"/>
          </p:cNvSpPr>
          <p:nvPr>
            <p:ph idx="1"/>
          </p:nvPr>
        </p:nvSpPr>
        <p:spPr/>
        <p:txBody>
          <a:bodyPr>
            <a:normAutofit lnSpcReduction="10000"/>
          </a:bodyPr>
          <a:lstStyle/>
          <a:p>
            <a:r>
              <a:rPr lang="en-US" dirty="0" smtClean="0"/>
              <a:t>65 </a:t>
            </a:r>
            <a:r>
              <a:rPr lang="en-US" dirty="0" err="1" smtClean="0"/>
              <a:t>yo</a:t>
            </a:r>
            <a:r>
              <a:rPr lang="en-US" dirty="0" smtClean="0"/>
              <a:t> F</a:t>
            </a:r>
          </a:p>
          <a:p>
            <a:r>
              <a:rPr lang="en-US" dirty="0" smtClean="0"/>
              <a:t>VR 6/24, VL HM</a:t>
            </a:r>
          </a:p>
          <a:p>
            <a:r>
              <a:rPr lang="en-US" dirty="0" err="1" smtClean="0"/>
              <a:t>IOPs</a:t>
            </a:r>
            <a:r>
              <a:rPr lang="en-US" dirty="0" smtClean="0"/>
              <a:t> 35/46</a:t>
            </a:r>
          </a:p>
          <a:p>
            <a:r>
              <a:rPr lang="en-US" dirty="0" smtClean="0"/>
              <a:t>CDR 0.9/1.0</a:t>
            </a:r>
          </a:p>
          <a:p>
            <a:r>
              <a:rPr lang="en-US" dirty="0" smtClean="0"/>
              <a:t>VF advanced </a:t>
            </a:r>
            <a:r>
              <a:rPr lang="en-US" dirty="0" err="1" smtClean="0"/>
              <a:t>gl</a:t>
            </a:r>
            <a:r>
              <a:rPr lang="en-US" dirty="0" smtClean="0"/>
              <a:t> defect OD</a:t>
            </a:r>
          </a:p>
          <a:p>
            <a:r>
              <a:rPr lang="en-US" dirty="0" smtClean="0"/>
              <a:t>SICS done OD</a:t>
            </a:r>
          </a:p>
          <a:p>
            <a:r>
              <a:rPr lang="en-US" dirty="0" smtClean="0"/>
              <a:t>VR 6/12 2m later, IOP 15 without drops</a:t>
            </a:r>
          </a:p>
          <a:p>
            <a:pPr>
              <a:buNone/>
            </a:pPr>
            <a:r>
              <a:rPr lang="en-US" dirty="0" smtClean="0"/>
              <a:t> </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Always think of</a:t>
            </a:r>
            <a:r>
              <a:rPr lang="en-US" dirty="0" smtClean="0"/>
              <a:t> chronic angle </a:t>
            </a:r>
            <a:r>
              <a:rPr lang="en-US" dirty="0" smtClean="0"/>
              <a:t>closure when seeing glaucoma patients!</a:t>
            </a:r>
          </a:p>
          <a:p>
            <a:r>
              <a:rPr lang="en-US" dirty="0" smtClean="0"/>
              <a:t>Do </a:t>
            </a:r>
            <a:r>
              <a:rPr lang="en-US" dirty="0" err="1" smtClean="0"/>
              <a:t>gonioscopy</a:t>
            </a:r>
            <a:r>
              <a:rPr lang="en-US" dirty="0" smtClean="0"/>
              <a:t>!</a:t>
            </a:r>
            <a:endParaRPr lang="en-US" dirty="0" smtClean="0"/>
          </a:p>
          <a:p>
            <a:r>
              <a:rPr lang="en-US" dirty="0" smtClean="0"/>
              <a:t>Remove lens as primary treatment, or if vision is very good, do Laser </a:t>
            </a:r>
            <a:r>
              <a:rPr lang="en-US" dirty="0" err="1" smtClean="0"/>
              <a:t>Iridectomy</a:t>
            </a:r>
            <a:r>
              <a:rPr lang="en-US" dirty="0" smtClean="0"/>
              <a:t>!</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15392</TotalTime>
  <Words>842</Words>
  <Application>Microsoft Macintosh PowerPoint</Application>
  <PresentationFormat>On-screen Show (4:3)</PresentationFormat>
  <Paragraphs>133</Paragraphs>
  <Slides>33</Slides>
  <Notes>3</Notes>
  <HiddenSlides>0</HiddenSlides>
  <MMClips>0</MMClips>
  <ScaleCrop>false</ScaleCrop>
  <HeadingPairs>
    <vt:vector size="4" baseType="variant">
      <vt:variant>
        <vt:lpstr>Design Template</vt:lpstr>
      </vt:variant>
      <vt:variant>
        <vt:i4>1</vt:i4>
      </vt:variant>
      <vt:variant>
        <vt:lpstr>Slide Titles</vt:lpstr>
      </vt:variant>
      <vt:variant>
        <vt:i4>33</vt:i4>
      </vt:variant>
    </vt:vector>
  </HeadingPairs>
  <TitlesOfParts>
    <vt:vector size="34" baseType="lpstr">
      <vt:lpstr>Office Theme</vt:lpstr>
      <vt:lpstr>Chronic Angle Closure Glaucoma</vt:lpstr>
      <vt:lpstr>TTH Eye Clinic</vt:lpstr>
      <vt:lpstr>Primary Angle Closure Glaucoma</vt:lpstr>
      <vt:lpstr>Slide 4</vt:lpstr>
      <vt:lpstr>POAG vs PACG</vt:lpstr>
      <vt:lpstr>POAG vs PACG</vt:lpstr>
      <vt:lpstr>Pathophysiology of PACG </vt:lpstr>
      <vt:lpstr>Slide 8</vt:lpstr>
      <vt:lpstr>Non-pupillary block </vt:lpstr>
      <vt:lpstr>Plateau iris </vt:lpstr>
      <vt:lpstr>Normal angle </vt:lpstr>
      <vt:lpstr>Narrow angle with thick lens pushing iris forward</vt:lpstr>
      <vt:lpstr>Symptoms of CACG</vt:lpstr>
      <vt:lpstr>Diagnosis</vt:lpstr>
      <vt:lpstr>ACD Grading by Pentorch</vt:lpstr>
      <vt:lpstr>AC Grading by Van Herrick method</vt:lpstr>
      <vt:lpstr>AC Grading by Van Herrick method</vt:lpstr>
      <vt:lpstr>Suspicion of CACG</vt:lpstr>
      <vt:lpstr>Gonioscopy</vt:lpstr>
      <vt:lpstr>Sussmann lens – no goniosol, can do indentation gonioscopy</vt:lpstr>
      <vt:lpstr>3-mirror lens – better view, requires goniosol</vt:lpstr>
      <vt:lpstr>Normal open angle</vt:lpstr>
      <vt:lpstr>Narrow or closed angle</vt:lpstr>
      <vt:lpstr>More on gonioscopy</vt:lpstr>
      <vt:lpstr>Treatment </vt:lpstr>
      <vt:lpstr>Laser iridectomy </vt:lpstr>
      <vt:lpstr>Laser iridectomy </vt:lpstr>
      <vt:lpstr>YAG LASER IRIDECTOMY INFORMATION </vt:lpstr>
      <vt:lpstr>EAGLE Study</vt:lpstr>
      <vt:lpstr>Results</vt:lpstr>
      <vt:lpstr>Lens extraction in Ghana</vt:lpstr>
      <vt:lpstr>Case study</vt:lpstr>
      <vt:lpstr>Conclusion</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Judith Simon</dc:creator>
  <cp:lastModifiedBy>Judith Simon</cp:lastModifiedBy>
  <cp:revision>85</cp:revision>
  <dcterms:created xsi:type="dcterms:W3CDTF">2018-10-03T17:05:25Z</dcterms:created>
  <dcterms:modified xsi:type="dcterms:W3CDTF">2018-10-05T08:23:06Z</dcterms:modified>
</cp:coreProperties>
</file>