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9" r:id="rId3"/>
    <p:sldId id="258" r:id="rId4"/>
    <p:sldId id="259" r:id="rId5"/>
    <p:sldId id="260" r:id="rId6"/>
    <p:sldId id="271" r:id="rId7"/>
    <p:sldId id="262" r:id="rId8"/>
    <p:sldId id="257" r:id="rId9"/>
    <p:sldId id="263"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9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e\Desktop\2015%20Cataract%20Surger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a:pPr>
            <a:r>
              <a:rPr lang="en-US"/>
              <a:t>2015 CSR</a:t>
            </a:r>
          </a:p>
        </c:rich>
      </c:tx>
      <c:layout/>
    </c:title>
    <c:view3D>
      <c:rAngAx val="1"/>
    </c:view3D>
    <c:sideWall>
      <c:spPr>
        <a:ln>
          <a:solidFill>
            <a:schemeClr val="accent1"/>
          </a:solidFill>
        </a:ln>
      </c:spPr>
    </c:sideWall>
    <c:plotArea>
      <c:layout/>
      <c:bar3DChart>
        <c:barDir val="bar"/>
        <c:grouping val="stacked"/>
        <c:ser>
          <c:idx val="0"/>
          <c:order val="0"/>
          <c:tx>
            <c:strRef>
              <c:f>CSR!$B$1</c:f>
              <c:strCache>
                <c:ptCount val="1"/>
                <c:pt idx="0">
                  <c:v>CSR</c:v>
                </c:pt>
              </c:strCache>
            </c:strRef>
          </c:tx>
          <c:spPr>
            <a:solidFill>
              <a:schemeClr val="accent1"/>
            </a:solidFill>
          </c:spPr>
          <c:dPt>
            <c:idx val="10"/>
            <c:spPr>
              <a:solidFill>
                <a:srgbClr val="FF0000"/>
              </a:solidFill>
            </c:spPr>
          </c:dPt>
          <c:dPt>
            <c:idx val="11"/>
            <c:spPr>
              <a:solidFill>
                <a:srgbClr val="00B050"/>
              </a:solidFill>
            </c:spPr>
          </c:dPt>
          <c:cat>
            <c:strRef>
              <c:f>CSR!$A$2:$A$13</c:f>
              <c:strCache>
                <c:ptCount val="12"/>
                <c:pt idx="0">
                  <c:v>Ashanti</c:v>
                </c:pt>
                <c:pt idx="1">
                  <c:v>Brong Ahafo</c:v>
                </c:pt>
                <c:pt idx="2">
                  <c:v>Central</c:v>
                </c:pt>
                <c:pt idx="3">
                  <c:v>Eastern</c:v>
                </c:pt>
                <c:pt idx="4">
                  <c:v>Greater Accra</c:v>
                </c:pt>
                <c:pt idx="5">
                  <c:v>Northern</c:v>
                </c:pt>
                <c:pt idx="6">
                  <c:v>Upper East</c:v>
                </c:pt>
                <c:pt idx="7">
                  <c:v>Upper West</c:v>
                </c:pt>
                <c:pt idx="8">
                  <c:v>Volta</c:v>
                </c:pt>
                <c:pt idx="9">
                  <c:v>Western</c:v>
                </c:pt>
                <c:pt idx="10">
                  <c:v>National</c:v>
                </c:pt>
                <c:pt idx="11">
                  <c:v>Target</c:v>
                </c:pt>
              </c:strCache>
            </c:strRef>
          </c:cat>
          <c:val>
            <c:numRef>
              <c:f>CSR!$B$2:$B$13</c:f>
              <c:numCache>
                <c:formatCode>General</c:formatCode>
                <c:ptCount val="12"/>
                <c:pt idx="0">
                  <c:v>626</c:v>
                </c:pt>
                <c:pt idx="1">
                  <c:v>598</c:v>
                </c:pt>
                <c:pt idx="2">
                  <c:v>469</c:v>
                </c:pt>
                <c:pt idx="3">
                  <c:v>272</c:v>
                </c:pt>
                <c:pt idx="4">
                  <c:v>1287</c:v>
                </c:pt>
                <c:pt idx="5">
                  <c:v>943</c:v>
                </c:pt>
                <c:pt idx="6">
                  <c:v>1672</c:v>
                </c:pt>
                <c:pt idx="7">
                  <c:v>529</c:v>
                </c:pt>
                <c:pt idx="8">
                  <c:v>268</c:v>
                </c:pt>
                <c:pt idx="9">
                  <c:v>53</c:v>
                </c:pt>
                <c:pt idx="10">
                  <c:v>669</c:v>
                </c:pt>
                <c:pt idx="11">
                  <c:v>2000</c:v>
                </c:pt>
              </c:numCache>
            </c:numRef>
          </c:val>
        </c:ser>
        <c:shape val="box"/>
        <c:axId val="86727296"/>
        <c:axId val="86787968"/>
        <c:axId val="0"/>
      </c:bar3DChart>
      <c:catAx>
        <c:axId val="86727296"/>
        <c:scaling>
          <c:orientation val="minMax"/>
        </c:scaling>
        <c:axPos val="l"/>
        <c:tickLblPos val="nextTo"/>
        <c:crossAx val="86787968"/>
        <c:crosses val="autoZero"/>
        <c:auto val="1"/>
        <c:lblAlgn val="ctr"/>
        <c:lblOffset val="100"/>
      </c:catAx>
      <c:valAx>
        <c:axId val="86787968"/>
        <c:scaling>
          <c:orientation val="minMax"/>
        </c:scaling>
        <c:axPos val="b"/>
        <c:majorGridlines/>
        <c:numFmt formatCode="General" sourceLinked="1"/>
        <c:tickLblPos val="nextTo"/>
        <c:crossAx val="86727296"/>
        <c:crosses val="autoZero"/>
        <c:crossBetween val="between"/>
      </c:valAx>
    </c:plotArea>
    <c:plotVisOnly val="1"/>
    <c:dispBlanksAs val="gap"/>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3C8419-C395-44EA-9955-E11C1AECE717}" type="datetimeFigureOut">
              <a:rPr lang="en-GB" smtClean="0"/>
              <a:pPr/>
              <a:t>07/04/2018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E7DDC-97E5-4CE8-A274-046B248732B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r>
              <a:rPr lang="en-GB" altLang="en-US" dirty="0" smtClean="0"/>
              <a:t>We can use the analogy of a leaky can to help us analyse the cataract output situation for a population of one million.</a:t>
            </a:r>
          </a:p>
          <a:p>
            <a:r>
              <a:rPr lang="en-GB" altLang="en-US" dirty="0" smtClean="0"/>
              <a:t>Within the can is the cataract backlog – these are all the untreated cases of cataract at present (known as the prevalence).</a:t>
            </a:r>
          </a:p>
          <a:p>
            <a:r>
              <a:rPr lang="en-GB" altLang="en-US" dirty="0" smtClean="0"/>
              <a:t>There are two exits from the can for the individuals with cataract. One is to receive treatment, the other option sadly is to die blind without ever seeing an eye health worker. As health workers it is our ambition that no one has to experience this fate. </a:t>
            </a:r>
          </a:p>
          <a:p>
            <a:r>
              <a:rPr lang="en-GB" altLang="en-US" dirty="0" smtClean="0"/>
              <a:t>We need to remember that the population is not static and that new cataract cases will develop over time. These are constantly entering into the backlog - shown here as new cases pouring into the leaky can. This is known as the incidence of cataract.</a:t>
            </a:r>
          </a:p>
          <a:p>
            <a:r>
              <a:rPr lang="en-GB" altLang="en-US" dirty="0" smtClean="0"/>
              <a:t>To reduce the cataract backlog, the number of cataract operations that need to be performed each year must be at least equal to the number of new cases, or incidence, of cataract. </a:t>
            </a:r>
          </a:p>
          <a:p>
            <a:endParaRPr lang="en-GB" altLang="en-US" dirty="0" smtClean="0"/>
          </a:p>
          <a:p>
            <a:endParaRPr lang="en-GB" altLang="en-US" dirty="0" smtClean="0"/>
          </a:p>
        </p:txBody>
      </p:sp>
      <p:sp>
        <p:nvSpPr>
          <p:cNvPr id="34820" name="Slide Number Placeholder 3"/>
          <p:cNvSpPr>
            <a:spLocks noGrp="1"/>
          </p:cNvSpPr>
          <p:nvPr>
            <p:ph type="sldNum" sz="quarter" idx="5"/>
          </p:nvPr>
        </p:nvSpPr>
        <p:spPr bwMode="auto">
          <a:noFill/>
          <a:ln>
            <a:miter lim="800000"/>
            <a:headEnd/>
            <a:tailEnd/>
          </a:ln>
        </p:spPr>
        <p:txBody>
          <a:bodyPr/>
          <a:lstStyle/>
          <a:p>
            <a:fld id="{D7A7AE47-D517-4C06-B250-6B2A251415FD}" type="slidenum">
              <a:rPr lang="en-US" altLang="en-US"/>
              <a:pPr/>
              <a:t>5</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r>
              <a:rPr lang="en-GB" altLang="en-US" smtClean="0"/>
              <a:t>Let’s put some numbers into our leaky can! A 1 million population with a prevalence of blindness of 1% means there are 10,000 people with a visual acuity of less than 3/60 in the better eye. If cataract is the main cause of blindness in half these people then the cataract backlog is 5,000 people or 10,000 eyes. </a:t>
            </a:r>
          </a:p>
          <a:p>
            <a:r>
              <a:rPr lang="en-GB" altLang="en-US" smtClean="0"/>
              <a:t>It has been calculated that cataract incidence is about 20% of the backlog so we can expect about another 1,000 people to have cataract by next year. If no treatment is carried out, and there is no mortality, by next year there will be 6,000 people in the backlog.</a:t>
            </a:r>
          </a:p>
        </p:txBody>
      </p:sp>
      <p:sp>
        <p:nvSpPr>
          <p:cNvPr id="45060" name="Slide Number Placeholder 3"/>
          <p:cNvSpPr>
            <a:spLocks noGrp="1"/>
          </p:cNvSpPr>
          <p:nvPr>
            <p:ph type="sldNum" sz="quarter" idx="5"/>
          </p:nvPr>
        </p:nvSpPr>
        <p:spPr bwMode="auto">
          <a:noFill/>
          <a:ln>
            <a:miter lim="800000"/>
            <a:headEnd/>
            <a:tailEnd/>
          </a:ln>
        </p:spPr>
        <p:txBody>
          <a:bodyPr/>
          <a:lstStyle/>
          <a:p>
            <a:fld id="{39E726EC-ED60-42CB-A01F-7FC1EC41A0D5}" type="slidenum">
              <a:rPr lang="en-US" altLang="en-US"/>
              <a:pPr/>
              <a:t>6</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r>
              <a:rPr lang="en-GB" altLang="en-US" smtClean="0"/>
              <a:t>If we are to have any cataract control the minimum number of surgeries that must be done in the next year is 1,000 to keep the backlog in check.</a:t>
            </a:r>
          </a:p>
        </p:txBody>
      </p:sp>
      <p:sp>
        <p:nvSpPr>
          <p:cNvPr id="47108" name="Slide Number Placeholder 3"/>
          <p:cNvSpPr>
            <a:spLocks noGrp="1"/>
          </p:cNvSpPr>
          <p:nvPr>
            <p:ph type="sldNum" sz="quarter" idx="5"/>
          </p:nvPr>
        </p:nvSpPr>
        <p:spPr bwMode="auto">
          <a:noFill/>
          <a:ln>
            <a:miter lim="800000"/>
            <a:headEnd/>
            <a:tailEnd/>
          </a:ln>
        </p:spPr>
        <p:txBody>
          <a:bodyPr/>
          <a:lstStyle/>
          <a:p>
            <a:fld id="{091E44DC-DC7E-4584-B776-A8E78DFAAFCC}" type="slidenum">
              <a:rPr lang="en-US" altLang="en-US"/>
              <a:pPr/>
              <a:t>7</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smtClean="0"/>
              <a:t>The global initiative, VISION 2020: the Right to Sight, set targets for cataract surgical rates to help address and reduce the backlog.</a:t>
            </a:r>
          </a:p>
          <a:p>
            <a:pPr>
              <a:buFontTx/>
              <a:buChar char="•"/>
            </a:pPr>
            <a:r>
              <a:rPr lang="en-GB" smtClean="0"/>
              <a:t>For Africa the rate is 2,000 </a:t>
            </a:r>
          </a:p>
          <a:p>
            <a:pPr>
              <a:buFontTx/>
              <a:buChar char="•"/>
            </a:pPr>
            <a:r>
              <a:rPr lang="en-GB" smtClean="0"/>
              <a:t>For Asia the rate is 3,000 </a:t>
            </a:r>
          </a:p>
          <a:p>
            <a:r>
              <a:rPr lang="en-GB" smtClean="0"/>
              <a:t>These targets are based on the availability of human resources to facilitate surgery.</a:t>
            </a:r>
          </a:p>
          <a:p>
            <a:endParaRPr lang="en-GB" smtClean="0"/>
          </a:p>
        </p:txBody>
      </p:sp>
      <p:sp>
        <p:nvSpPr>
          <p:cNvPr id="49156" name="Slide Number Placeholder 3"/>
          <p:cNvSpPr>
            <a:spLocks noGrp="1"/>
          </p:cNvSpPr>
          <p:nvPr>
            <p:ph type="sldNum" sz="quarter" idx="5"/>
          </p:nvPr>
        </p:nvSpPr>
        <p:spPr bwMode="auto">
          <a:noFill/>
          <a:ln>
            <a:miter lim="800000"/>
            <a:headEnd/>
            <a:tailEnd/>
          </a:ln>
        </p:spPr>
        <p:txBody>
          <a:bodyPr/>
          <a:lstStyle/>
          <a:p>
            <a:fld id="{8E1905D5-81C5-4401-8753-FBEA8CFE44DD}" type="slidenum">
              <a:rPr lang="en-US" altLang="en-US"/>
              <a:pPr/>
              <a:t>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9CB345-D166-46EF-8E3A-3C6924B6C8DB}" type="datetimeFigureOut">
              <a:rPr lang="en-GB" smtClean="0"/>
              <a:pPr/>
              <a:t>07/04/2018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1F8D6A-646C-492A-9339-D4E5831E90F0}"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9270D30-B18E-4290-ADB5-E76D83BEDF40}" type="datetimeFigureOut">
              <a:rPr lang="en-US"/>
              <a:pPr/>
              <a:t>4/7/2018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1C98914-E6CB-45C1-AA2F-3056041459FF}"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9270D30-B18E-4290-ADB5-E76D83BEDF40}" type="datetimeFigureOut">
              <a:rPr lang="en-US"/>
              <a:pPr/>
              <a:t>4/7/2018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1C98914-E6CB-45C1-AA2F-3056041459FF}"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9270D30-B18E-4290-ADB5-E76D83BEDF40}" type="datetimeFigureOut">
              <a:rPr lang="en-US"/>
              <a:pPr/>
              <a:t>4/7/2018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1C98914-E6CB-45C1-AA2F-3056041459FF}"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9270D30-B18E-4290-ADB5-E76D83BEDF40}" type="datetimeFigureOut">
              <a:rPr lang="en-US"/>
              <a:pPr/>
              <a:t>4/7/2018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1C98914-E6CB-45C1-AA2F-3056041459FF}"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CB345-D166-46EF-8E3A-3C6924B6C8DB}" type="datetimeFigureOut">
              <a:rPr lang="en-GB" smtClean="0"/>
              <a:pPr/>
              <a:t>07/04/2018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1F8D6A-646C-492A-9339-D4E5831E90F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Cataract Surgical Burden in Ghana</a:t>
            </a:r>
            <a:endParaRPr lang="en-GB" dirty="0"/>
          </a:p>
        </p:txBody>
      </p:sp>
      <p:sp>
        <p:nvSpPr>
          <p:cNvPr id="3" name="Subtitle 2"/>
          <p:cNvSpPr>
            <a:spLocks noGrp="1"/>
          </p:cNvSpPr>
          <p:nvPr>
            <p:ph type="subTitle" idx="1"/>
          </p:nvPr>
        </p:nvSpPr>
        <p:spPr/>
        <p:txBody>
          <a:bodyPr/>
          <a:lstStyle/>
          <a:p>
            <a:r>
              <a:rPr lang="en-GB" dirty="0" smtClean="0"/>
              <a:t>Presentation at OSG CPD Programme</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Cataract Challenge</a:t>
            </a:r>
            <a:endParaRPr lang="en-GB" dirty="0"/>
          </a:p>
        </p:txBody>
      </p:sp>
      <p:sp>
        <p:nvSpPr>
          <p:cNvPr id="3" name="Content Placeholder 2"/>
          <p:cNvSpPr>
            <a:spLocks noGrp="1"/>
          </p:cNvSpPr>
          <p:nvPr>
            <p:ph idx="1"/>
          </p:nvPr>
        </p:nvSpPr>
        <p:spPr/>
        <p:txBody>
          <a:bodyPr/>
          <a:lstStyle/>
          <a:p>
            <a:pPr algn="ctr">
              <a:buNone/>
            </a:pPr>
            <a:r>
              <a:rPr lang="en-GB" dirty="0" smtClean="0"/>
              <a:t>Estimated for 2017 </a:t>
            </a:r>
          </a:p>
          <a:p>
            <a:pPr algn="ctr">
              <a:buNone/>
            </a:pPr>
            <a:endParaRPr lang="en-GB" dirty="0"/>
          </a:p>
          <a:p>
            <a:pPr algn="ctr">
              <a:buNone/>
            </a:pPr>
            <a:r>
              <a:rPr lang="en-GB" sz="6000" b="1" dirty="0" smtClean="0">
                <a:solidFill>
                  <a:srgbClr val="FF0000"/>
                </a:solidFill>
              </a:rPr>
              <a:t>159,456 Cataract Blind</a:t>
            </a:r>
            <a:endParaRPr lang="en-GB" sz="6000"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Control Strategies</a:t>
            </a:r>
            <a:endParaRPr lang="en-GB" dirty="0"/>
          </a:p>
        </p:txBody>
      </p:sp>
      <p:sp>
        <p:nvSpPr>
          <p:cNvPr id="3" name="Content Placeholder 2"/>
          <p:cNvSpPr>
            <a:spLocks noGrp="1"/>
          </p:cNvSpPr>
          <p:nvPr>
            <p:ph idx="1"/>
          </p:nvPr>
        </p:nvSpPr>
        <p:spPr/>
        <p:txBody>
          <a:bodyPr/>
          <a:lstStyle/>
          <a:p>
            <a:r>
              <a:rPr lang="en-GB" dirty="0" smtClean="0"/>
              <a:t>Cataract Output</a:t>
            </a:r>
          </a:p>
          <a:p>
            <a:pPr lvl="1"/>
            <a:r>
              <a:rPr lang="en-GB" dirty="0" smtClean="0"/>
              <a:t>How many surgeries?</a:t>
            </a:r>
          </a:p>
          <a:p>
            <a:pPr lvl="1"/>
            <a:r>
              <a:rPr lang="en-GB" dirty="0" smtClean="0"/>
              <a:t>How can we increase?</a:t>
            </a:r>
          </a:p>
          <a:p>
            <a:r>
              <a:rPr lang="en-GB" dirty="0" smtClean="0"/>
              <a:t>Cataract Outcomes</a:t>
            </a:r>
          </a:p>
          <a:p>
            <a:pPr lvl="1"/>
            <a:r>
              <a:rPr lang="en-GB" dirty="0" smtClean="0"/>
              <a:t>Are surgery results best quality at all times</a:t>
            </a:r>
          </a:p>
          <a:p>
            <a:r>
              <a:rPr lang="en-GB" dirty="0" smtClean="0"/>
              <a:t>Cataract Outlay</a:t>
            </a:r>
          </a:p>
          <a:p>
            <a:pPr lvl="1"/>
            <a:r>
              <a:rPr lang="en-GB" dirty="0" smtClean="0"/>
              <a:t>Cost?</a:t>
            </a:r>
          </a:p>
          <a:p>
            <a:pPr lvl="1"/>
            <a:r>
              <a:rPr lang="en-GB" dirty="0" smtClean="0"/>
              <a:t>Can services be made sustainable?</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Output</a:t>
            </a:r>
            <a:endParaRPr lang="en-GB" dirty="0"/>
          </a:p>
        </p:txBody>
      </p:sp>
      <p:sp>
        <p:nvSpPr>
          <p:cNvPr id="3" name="Content Placeholder 2"/>
          <p:cNvSpPr>
            <a:spLocks noGrp="1"/>
          </p:cNvSpPr>
          <p:nvPr>
            <p:ph idx="1"/>
          </p:nvPr>
        </p:nvSpPr>
        <p:spPr/>
        <p:txBody>
          <a:bodyPr>
            <a:normAutofit lnSpcReduction="10000"/>
          </a:bodyPr>
          <a:lstStyle/>
          <a:p>
            <a:r>
              <a:rPr lang="en-GB" dirty="0" smtClean="0"/>
              <a:t>Cataract Backlog (Prevalence)  </a:t>
            </a:r>
          </a:p>
          <a:p>
            <a:pPr lvl="1"/>
            <a:r>
              <a:rPr lang="en-GB" dirty="0" smtClean="0"/>
              <a:t>All untreated cases of cataract at present</a:t>
            </a:r>
          </a:p>
          <a:p>
            <a:r>
              <a:rPr lang="en-GB" dirty="0" smtClean="0"/>
              <a:t>Incidence</a:t>
            </a:r>
          </a:p>
          <a:p>
            <a:pPr lvl="1"/>
            <a:r>
              <a:rPr lang="en-GB" dirty="0" smtClean="0"/>
              <a:t>New cases developing  </a:t>
            </a:r>
          </a:p>
          <a:p>
            <a:pPr lvl="1"/>
            <a:r>
              <a:rPr lang="en-GB" dirty="0" smtClean="0"/>
              <a:t>Estimated to be 20% of backlog</a:t>
            </a:r>
            <a:endParaRPr lang="en-GB" dirty="0"/>
          </a:p>
          <a:p>
            <a:pPr lvl="1">
              <a:buNone/>
            </a:pPr>
            <a:endParaRPr lang="en-GB" dirty="0" smtClean="0"/>
          </a:p>
          <a:p>
            <a:pPr lvl="1">
              <a:buNone/>
            </a:pPr>
            <a:r>
              <a:rPr lang="en-GB" dirty="0" smtClean="0"/>
              <a:t>To reduce backlog number of cataract op performed each year must be a least equal to number of new cases of cataract (incidence)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5" name="Title 1"/>
          <p:cNvSpPr txBox="1">
            <a:spLocks/>
          </p:cNvSpPr>
          <p:nvPr/>
        </p:nvSpPr>
        <p:spPr bwMode="auto">
          <a:xfrm>
            <a:off x="4816079" y="920750"/>
            <a:ext cx="3168253" cy="1846659"/>
          </a:xfrm>
          <a:prstGeom prst="rect">
            <a:avLst/>
          </a:prstGeom>
          <a:noFill/>
          <a:ln w="9525">
            <a:noFill/>
            <a:miter lim="800000"/>
            <a:headEnd/>
            <a:tailEnd/>
          </a:ln>
        </p:spPr>
        <p:txBody>
          <a:bodyPr lIns="0" tIns="0" rIns="0" bIns="0">
            <a:spAutoFit/>
          </a:bodyPr>
          <a:lstStyle/>
          <a:p>
            <a:pPr algn="r"/>
            <a:r>
              <a:rPr lang="en-GB" altLang="en-US" sz="4400" dirty="0"/>
              <a:t>Cataract output</a:t>
            </a:r>
          </a:p>
          <a:p>
            <a:pPr algn="r"/>
            <a:endParaRPr lang="en-GB" altLang="en-US" sz="3200" dirty="0"/>
          </a:p>
        </p:txBody>
      </p:sp>
      <p:sp>
        <p:nvSpPr>
          <p:cNvPr id="33796" name="Title 1"/>
          <p:cNvSpPr txBox="1">
            <a:spLocks/>
          </p:cNvSpPr>
          <p:nvPr/>
        </p:nvSpPr>
        <p:spPr bwMode="auto">
          <a:xfrm>
            <a:off x="3992166" y="4154489"/>
            <a:ext cx="4756298" cy="492443"/>
          </a:xfrm>
          <a:prstGeom prst="rect">
            <a:avLst/>
          </a:prstGeom>
          <a:noFill/>
          <a:ln w="9525">
            <a:noFill/>
            <a:miter lim="800000"/>
            <a:headEnd/>
            <a:tailEnd/>
          </a:ln>
        </p:spPr>
        <p:txBody>
          <a:bodyPr wrap="square" lIns="0" tIns="0" rIns="0" bIns="0">
            <a:spAutoFit/>
          </a:bodyPr>
          <a:lstStyle/>
          <a:p>
            <a:r>
              <a:rPr lang="en-GB" altLang="en-US" sz="3200" dirty="0">
                <a:solidFill>
                  <a:srgbClr val="595959"/>
                </a:solidFill>
              </a:rPr>
              <a:t>Cataract backlog</a:t>
            </a:r>
          </a:p>
        </p:txBody>
      </p:sp>
      <p:grpSp>
        <p:nvGrpSpPr>
          <p:cNvPr id="2" name="Group 26"/>
          <p:cNvGrpSpPr>
            <a:grpSpLocks/>
          </p:cNvGrpSpPr>
          <p:nvPr/>
        </p:nvGrpSpPr>
        <p:grpSpPr bwMode="auto">
          <a:xfrm>
            <a:off x="3349229" y="2790826"/>
            <a:ext cx="514350" cy="3152775"/>
            <a:chOff x="4465320" y="2791618"/>
            <a:chExt cx="685800" cy="3151982"/>
          </a:xfrm>
        </p:grpSpPr>
        <p:grpSp>
          <p:nvGrpSpPr>
            <p:cNvPr id="3" name="Group 23"/>
            <p:cNvGrpSpPr>
              <a:grpSpLocks/>
            </p:cNvGrpSpPr>
            <p:nvPr/>
          </p:nvGrpSpPr>
          <p:grpSpPr bwMode="auto">
            <a:xfrm>
              <a:off x="4465320" y="2791618"/>
              <a:ext cx="457200" cy="3151982"/>
              <a:chOff x="4465320" y="2791618"/>
              <a:chExt cx="457200" cy="3151982"/>
            </a:xfrm>
          </p:grpSpPr>
          <p:cxnSp>
            <p:nvCxnSpPr>
              <p:cNvPr id="10" name="Elbow Connector 9"/>
              <p:cNvCxnSpPr/>
              <p:nvPr/>
            </p:nvCxnSpPr>
            <p:spPr>
              <a:xfrm rot="16200000" flipV="1">
                <a:off x="4013053" y="3243885"/>
                <a:ext cx="1361732" cy="457200"/>
              </a:xfrm>
              <a:prstGeom prst="bentConnector3">
                <a:avLst>
                  <a:gd name="adj1" fmla="val 99254"/>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Elbow Connector 13"/>
              <p:cNvCxnSpPr/>
              <p:nvPr/>
            </p:nvCxnSpPr>
            <p:spPr>
              <a:xfrm rot="5400000">
                <a:off x="3756737" y="4777818"/>
                <a:ext cx="1874365" cy="457200"/>
              </a:xfrm>
              <a:prstGeom prst="bentConnector3">
                <a:avLst>
                  <a:gd name="adj1" fmla="val 100407"/>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a:off x="4922520" y="4399352"/>
              <a:ext cx="228600" cy="0"/>
            </a:xfrm>
            <a:prstGeom prst="line">
              <a:avLst/>
            </a:prstGeom>
            <a:ln w="101600">
              <a:solidFill>
                <a:srgbClr val="7D7D7D"/>
              </a:solidFill>
            </a:ln>
            <a:effectLst/>
          </p:spPr>
          <p:style>
            <a:lnRef idx="2">
              <a:schemeClr val="accent1"/>
            </a:lnRef>
            <a:fillRef idx="0">
              <a:schemeClr val="accent1"/>
            </a:fillRef>
            <a:effectRef idx="1">
              <a:schemeClr val="accent1"/>
            </a:effectRef>
            <a:fontRef idx="minor">
              <a:schemeClr val="tx1"/>
            </a:fontRef>
          </p:style>
        </p:cxnSp>
      </p:grpSp>
      <p:cxnSp>
        <p:nvCxnSpPr>
          <p:cNvPr id="29" name="Straight Arrow Connector 28"/>
          <p:cNvCxnSpPr/>
          <p:nvPr/>
        </p:nvCxnSpPr>
        <p:spPr>
          <a:xfrm flipH="1">
            <a:off x="3863579" y="5143500"/>
            <a:ext cx="379809" cy="0"/>
          </a:xfrm>
          <a:prstGeom prst="straightConnector1">
            <a:avLst/>
          </a:prstGeom>
          <a:ln w="101600">
            <a:solidFill>
              <a:srgbClr val="D7030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3863579" y="5753100"/>
            <a:ext cx="379809" cy="0"/>
          </a:xfrm>
          <a:prstGeom prst="straightConnector1">
            <a:avLst/>
          </a:prstGeom>
          <a:ln w="101600">
            <a:solidFill>
              <a:srgbClr val="10729A"/>
            </a:solidFill>
            <a:tailEnd type="triangle"/>
          </a:ln>
          <a:effectLst/>
        </p:spPr>
        <p:style>
          <a:lnRef idx="2">
            <a:schemeClr val="accent1"/>
          </a:lnRef>
          <a:fillRef idx="0">
            <a:schemeClr val="accent1"/>
          </a:fillRef>
          <a:effectRef idx="1">
            <a:schemeClr val="accent1"/>
          </a:effectRef>
          <a:fontRef idx="minor">
            <a:schemeClr val="tx1"/>
          </a:fontRef>
        </p:style>
      </p:cxnSp>
      <p:sp>
        <p:nvSpPr>
          <p:cNvPr id="33800" name="Title 1"/>
          <p:cNvSpPr txBox="1">
            <a:spLocks/>
          </p:cNvSpPr>
          <p:nvPr/>
        </p:nvSpPr>
        <p:spPr bwMode="auto">
          <a:xfrm>
            <a:off x="4369594" y="4897439"/>
            <a:ext cx="2074614" cy="492443"/>
          </a:xfrm>
          <a:prstGeom prst="rect">
            <a:avLst/>
          </a:prstGeom>
          <a:noFill/>
          <a:ln w="9525">
            <a:noFill/>
            <a:miter lim="800000"/>
            <a:headEnd/>
            <a:tailEnd/>
          </a:ln>
        </p:spPr>
        <p:txBody>
          <a:bodyPr wrap="square" lIns="0" tIns="0" rIns="0" bIns="0">
            <a:spAutoFit/>
          </a:bodyPr>
          <a:lstStyle/>
          <a:p>
            <a:r>
              <a:rPr lang="en-GB" altLang="en-US" sz="3200" dirty="0">
                <a:solidFill>
                  <a:srgbClr val="D7030F"/>
                </a:solidFill>
              </a:rPr>
              <a:t>Mortality</a:t>
            </a:r>
          </a:p>
        </p:txBody>
      </p:sp>
      <p:sp>
        <p:nvSpPr>
          <p:cNvPr id="33801" name="Title 1"/>
          <p:cNvSpPr txBox="1">
            <a:spLocks/>
          </p:cNvSpPr>
          <p:nvPr/>
        </p:nvSpPr>
        <p:spPr bwMode="auto">
          <a:xfrm>
            <a:off x="4354116" y="5507039"/>
            <a:ext cx="1732359" cy="492125"/>
          </a:xfrm>
          <a:prstGeom prst="rect">
            <a:avLst/>
          </a:prstGeom>
          <a:noFill/>
          <a:ln w="9525">
            <a:noFill/>
            <a:miter lim="800000"/>
            <a:headEnd/>
            <a:tailEnd/>
          </a:ln>
        </p:spPr>
        <p:txBody>
          <a:bodyPr lIns="0" tIns="0" rIns="0" bIns="0">
            <a:spAutoFit/>
          </a:bodyPr>
          <a:lstStyle/>
          <a:p>
            <a:r>
              <a:rPr lang="en-GB" altLang="en-US" sz="3200">
                <a:solidFill>
                  <a:srgbClr val="10729A"/>
                </a:solidFill>
              </a:rPr>
              <a:t>Treatment</a:t>
            </a:r>
          </a:p>
        </p:txBody>
      </p:sp>
      <p:cxnSp>
        <p:nvCxnSpPr>
          <p:cNvPr id="34" name="Straight Arrow Connector 33"/>
          <p:cNvCxnSpPr/>
          <p:nvPr/>
        </p:nvCxnSpPr>
        <p:spPr>
          <a:xfrm rot="-2700000" flipH="1">
            <a:off x="2705100" y="1327150"/>
            <a:ext cx="381000" cy="0"/>
          </a:xfrm>
          <a:prstGeom prst="straightConnector1">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sp>
        <p:nvSpPr>
          <p:cNvPr id="33803" name="Title 1"/>
          <p:cNvSpPr txBox="1">
            <a:spLocks/>
          </p:cNvSpPr>
          <p:nvPr/>
        </p:nvSpPr>
        <p:spPr bwMode="auto">
          <a:xfrm>
            <a:off x="3099196" y="581025"/>
            <a:ext cx="1976859" cy="984885"/>
          </a:xfrm>
          <a:prstGeom prst="rect">
            <a:avLst/>
          </a:prstGeom>
          <a:noFill/>
          <a:ln w="9525">
            <a:noFill/>
            <a:miter lim="800000"/>
            <a:headEnd/>
            <a:tailEnd/>
          </a:ln>
        </p:spPr>
        <p:txBody>
          <a:bodyPr wrap="square" lIns="0" tIns="0" rIns="0" bIns="0">
            <a:spAutoFit/>
          </a:bodyPr>
          <a:lstStyle/>
          <a:p>
            <a:r>
              <a:rPr lang="en-GB" altLang="en-US" sz="3200" dirty="0">
                <a:solidFill>
                  <a:srgbClr val="595959"/>
                </a:solidFill>
              </a:rPr>
              <a:t>New cases</a:t>
            </a:r>
            <a:br>
              <a:rPr lang="en-GB" altLang="en-US" sz="3200" dirty="0">
                <a:solidFill>
                  <a:srgbClr val="595959"/>
                </a:solidFill>
              </a:rPr>
            </a:br>
            <a:r>
              <a:rPr lang="en-GB" altLang="en-US" sz="3200" dirty="0">
                <a:solidFill>
                  <a:srgbClr val="595959"/>
                </a:solidFill>
              </a:rPr>
              <a:t>(incidence)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4035" name="Title 1"/>
          <p:cNvSpPr txBox="1">
            <a:spLocks/>
          </p:cNvSpPr>
          <p:nvPr/>
        </p:nvSpPr>
        <p:spPr bwMode="auto">
          <a:xfrm>
            <a:off x="3992166" y="920750"/>
            <a:ext cx="4900314" cy="3219343"/>
          </a:xfrm>
          <a:prstGeom prst="rect">
            <a:avLst/>
          </a:prstGeom>
          <a:noFill/>
          <a:ln w="9525">
            <a:noFill/>
            <a:miter lim="800000"/>
            <a:headEnd/>
            <a:tailEnd/>
          </a:ln>
        </p:spPr>
        <p:txBody>
          <a:bodyPr wrap="square" lIns="0" tIns="0" rIns="0" bIns="0">
            <a:spAutoFit/>
          </a:bodyPr>
          <a:lstStyle/>
          <a:p>
            <a:pPr algn="r">
              <a:lnSpc>
                <a:spcPct val="110000"/>
              </a:lnSpc>
              <a:spcBef>
                <a:spcPts val="600"/>
              </a:spcBef>
              <a:spcAft>
                <a:spcPts val="600"/>
              </a:spcAft>
            </a:pPr>
            <a:r>
              <a:rPr lang="en-GB" altLang="en-US" sz="4400" dirty="0"/>
              <a:t>1 million population</a:t>
            </a:r>
          </a:p>
          <a:p>
            <a:pPr algn="r">
              <a:lnSpc>
                <a:spcPct val="110000"/>
              </a:lnSpc>
              <a:spcBef>
                <a:spcPts val="600"/>
              </a:spcBef>
              <a:spcAft>
                <a:spcPts val="600"/>
              </a:spcAft>
            </a:pPr>
            <a:r>
              <a:rPr lang="en-GB" altLang="en-US" sz="3200" dirty="0"/>
              <a:t>Prevalence of blindness 1% =10,000 people blind</a:t>
            </a:r>
          </a:p>
          <a:p>
            <a:pPr algn="r">
              <a:lnSpc>
                <a:spcPct val="110000"/>
              </a:lnSpc>
              <a:spcBef>
                <a:spcPts val="600"/>
              </a:spcBef>
              <a:spcAft>
                <a:spcPts val="600"/>
              </a:spcAft>
            </a:pPr>
            <a:r>
              <a:rPr lang="en-GB" altLang="en-US" sz="3200" dirty="0"/>
              <a:t>Cataract is main cause of blindness</a:t>
            </a:r>
          </a:p>
        </p:txBody>
      </p:sp>
      <p:sp>
        <p:nvSpPr>
          <p:cNvPr id="44036" name="Title 1"/>
          <p:cNvSpPr txBox="1">
            <a:spLocks/>
          </p:cNvSpPr>
          <p:nvPr/>
        </p:nvSpPr>
        <p:spPr bwMode="auto">
          <a:xfrm>
            <a:off x="3992166" y="4154488"/>
            <a:ext cx="2956098" cy="1477328"/>
          </a:xfrm>
          <a:prstGeom prst="rect">
            <a:avLst/>
          </a:prstGeom>
          <a:noFill/>
          <a:ln w="9525">
            <a:noFill/>
            <a:miter lim="800000"/>
            <a:headEnd/>
            <a:tailEnd/>
          </a:ln>
        </p:spPr>
        <p:txBody>
          <a:bodyPr wrap="square" lIns="0" tIns="0" rIns="0" bIns="0">
            <a:spAutoFit/>
          </a:bodyPr>
          <a:lstStyle/>
          <a:p>
            <a:r>
              <a:rPr lang="en-GB" altLang="en-US" sz="3200" dirty="0">
                <a:solidFill>
                  <a:srgbClr val="595959"/>
                </a:solidFill>
              </a:rPr>
              <a:t>Cataract backlog</a:t>
            </a:r>
          </a:p>
          <a:p>
            <a:r>
              <a:rPr lang="en-GB" altLang="en-US" sz="3200" dirty="0">
                <a:solidFill>
                  <a:srgbClr val="595959"/>
                </a:solidFill>
              </a:rPr>
              <a:t>= 5,000 people</a:t>
            </a:r>
          </a:p>
          <a:p>
            <a:r>
              <a:rPr lang="en-GB" altLang="en-US" sz="3200" dirty="0">
                <a:solidFill>
                  <a:srgbClr val="595959"/>
                </a:solidFill>
              </a:rPr>
              <a:t>   or 10,000 eyes</a:t>
            </a:r>
          </a:p>
        </p:txBody>
      </p:sp>
      <p:grpSp>
        <p:nvGrpSpPr>
          <p:cNvPr id="2" name="Group 26"/>
          <p:cNvGrpSpPr>
            <a:grpSpLocks/>
          </p:cNvGrpSpPr>
          <p:nvPr/>
        </p:nvGrpSpPr>
        <p:grpSpPr bwMode="auto">
          <a:xfrm>
            <a:off x="3349229" y="2790825"/>
            <a:ext cx="514350" cy="3152775"/>
            <a:chOff x="4465320" y="2791618"/>
            <a:chExt cx="685800" cy="3151982"/>
          </a:xfrm>
        </p:grpSpPr>
        <p:grpSp>
          <p:nvGrpSpPr>
            <p:cNvPr id="3" name="Group 23"/>
            <p:cNvGrpSpPr>
              <a:grpSpLocks/>
            </p:cNvGrpSpPr>
            <p:nvPr/>
          </p:nvGrpSpPr>
          <p:grpSpPr bwMode="auto">
            <a:xfrm>
              <a:off x="4465320" y="2791618"/>
              <a:ext cx="457200" cy="3151982"/>
              <a:chOff x="4465320" y="2791618"/>
              <a:chExt cx="457200" cy="3151982"/>
            </a:xfrm>
          </p:grpSpPr>
          <p:cxnSp>
            <p:nvCxnSpPr>
              <p:cNvPr id="10" name="Elbow Connector 9"/>
              <p:cNvCxnSpPr/>
              <p:nvPr/>
            </p:nvCxnSpPr>
            <p:spPr>
              <a:xfrm rot="16200000" flipV="1">
                <a:off x="4013053" y="3243885"/>
                <a:ext cx="1361732" cy="457200"/>
              </a:xfrm>
              <a:prstGeom prst="bentConnector3">
                <a:avLst>
                  <a:gd name="adj1" fmla="val 99254"/>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Elbow Connector 13"/>
              <p:cNvCxnSpPr/>
              <p:nvPr/>
            </p:nvCxnSpPr>
            <p:spPr>
              <a:xfrm rot="5400000">
                <a:off x="3756737" y="4777818"/>
                <a:ext cx="1874365" cy="457200"/>
              </a:xfrm>
              <a:prstGeom prst="bentConnector3">
                <a:avLst>
                  <a:gd name="adj1" fmla="val 100407"/>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a:off x="4922520" y="4399352"/>
              <a:ext cx="228600" cy="0"/>
            </a:xfrm>
            <a:prstGeom prst="line">
              <a:avLst/>
            </a:prstGeom>
            <a:ln w="101600">
              <a:solidFill>
                <a:srgbClr val="7D7D7D"/>
              </a:solidFill>
            </a:ln>
            <a:effectLst/>
          </p:spPr>
          <p:style>
            <a:lnRef idx="2">
              <a:schemeClr val="accent1"/>
            </a:lnRef>
            <a:fillRef idx="0">
              <a:schemeClr val="accent1"/>
            </a:fillRef>
            <a:effectRef idx="1">
              <a:schemeClr val="accent1"/>
            </a:effectRef>
            <a:fontRef idx="minor">
              <a:schemeClr val="tx1"/>
            </a:fontRef>
          </p:style>
        </p:cxnSp>
      </p:grpSp>
      <p:cxnSp>
        <p:nvCxnSpPr>
          <p:cNvPr id="34" name="Straight Arrow Connector 33"/>
          <p:cNvCxnSpPr/>
          <p:nvPr/>
        </p:nvCxnSpPr>
        <p:spPr>
          <a:xfrm rot="-2700000" flipH="1">
            <a:off x="2580085" y="1506538"/>
            <a:ext cx="381000" cy="0"/>
          </a:xfrm>
          <a:prstGeom prst="straightConnector1">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sp>
        <p:nvSpPr>
          <p:cNvPr id="44039" name="Title 1"/>
          <p:cNvSpPr txBox="1">
            <a:spLocks/>
          </p:cNvSpPr>
          <p:nvPr/>
        </p:nvSpPr>
        <p:spPr bwMode="auto">
          <a:xfrm>
            <a:off x="2970610" y="615950"/>
            <a:ext cx="1785938" cy="985838"/>
          </a:xfrm>
          <a:prstGeom prst="rect">
            <a:avLst/>
          </a:prstGeom>
          <a:noFill/>
          <a:ln w="9525">
            <a:noFill/>
            <a:miter lim="800000"/>
            <a:headEnd/>
            <a:tailEnd/>
          </a:ln>
        </p:spPr>
        <p:txBody>
          <a:bodyPr lIns="0" tIns="0" rIns="0" bIns="0">
            <a:spAutoFit/>
          </a:bodyPr>
          <a:lstStyle/>
          <a:p>
            <a:r>
              <a:rPr lang="en-GB" altLang="en-US" sz="3200">
                <a:solidFill>
                  <a:srgbClr val="595959"/>
                </a:solidFill>
              </a:rPr>
              <a:t>1,000 new cases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6083" name="Title 1"/>
          <p:cNvSpPr txBox="1">
            <a:spLocks/>
          </p:cNvSpPr>
          <p:nvPr/>
        </p:nvSpPr>
        <p:spPr bwMode="auto">
          <a:xfrm>
            <a:off x="3992166" y="4154488"/>
            <a:ext cx="4684290" cy="1477328"/>
          </a:xfrm>
          <a:prstGeom prst="rect">
            <a:avLst/>
          </a:prstGeom>
          <a:noFill/>
          <a:ln w="9525">
            <a:noFill/>
            <a:miter lim="800000"/>
            <a:headEnd/>
            <a:tailEnd/>
          </a:ln>
        </p:spPr>
        <p:txBody>
          <a:bodyPr wrap="square" lIns="0" tIns="0" rIns="0" bIns="0">
            <a:spAutoFit/>
          </a:bodyPr>
          <a:lstStyle/>
          <a:p>
            <a:r>
              <a:rPr lang="en-GB" altLang="en-US" sz="3200" dirty="0">
                <a:solidFill>
                  <a:srgbClr val="595959"/>
                </a:solidFill>
              </a:rPr>
              <a:t>Cataract backlog</a:t>
            </a:r>
          </a:p>
          <a:p>
            <a:r>
              <a:rPr lang="en-GB" altLang="en-US" sz="3200" dirty="0">
                <a:solidFill>
                  <a:srgbClr val="595959"/>
                </a:solidFill>
              </a:rPr>
              <a:t>= 5,000 people</a:t>
            </a:r>
          </a:p>
          <a:p>
            <a:r>
              <a:rPr lang="en-GB" altLang="en-US" sz="3200" dirty="0">
                <a:solidFill>
                  <a:srgbClr val="595959"/>
                </a:solidFill>
              </a:rPr>
              <a:t>   or 10,000 eyes</a:t>
            </a:r>
          </a:p>
        </p:txBody>
      </p:sp>
      <p:grpSp>
        <p:nvGrpSpPr>
          <p:cNvPr id="2" name="Group 26"/>
          <p:cNvGrpSpPr>
            <a:grpSpLocks/>
          </p:cNvGrpSpPr>
          <p:nvPr/>
        </p:nvGrpSpPr>
        <p:grpSpPr bwMode="auto">
          <a:xfrm>
            <a:off x="3349229" y="2790826"/>
            <a:ext cx="514350" cy="3152775"/>
            <a:chOff x="4465320" y="2791618"/>
            <a:chExt cx="685800" cy="3151982"/>
          </a:xfrm>
        </p:grpSpPr>
        <p:grpSp>
          <p:nvGrpSpPr>
            <p:cNvPr id="3" name="Group 23"/>
            <p:cNvGrpSpPr>
              <a:grpSpLocks/>
            </p:cNvGrpSpPr>
            <p:nvPr/>
          </p:nvGrpSpPr>
          <p:grpSpPr bwMode="auto">
            <a:xfrm>
              <a:off x="4465320" y="2791618"/>
              <a:ext cx="457200" cy="3151982"/>
              <a:chOff x="4465320" y="2791618"/>
              <a:chExt cx="457200" cy="3151982"/>
            </a:xfrm>
          </p:grpSpPr>
          <p:cxnSp>
            <p:nvCxnSpPr>
              <p:cNvPr id="10" name="Elbow Connector 9"/>
              <p:cNvCxnSpPr/>
              <p:nvPr/>
            </p:nvCxnSpPr>
            <p:spPr>
              <a:xfrm rot="16200000" flipV="1">
                <a:off x="4013053" y="3243885"/>
                <a:ext cx="1361732" cy="457200"/>
              </a:xfrm>
              <a:prstGeom prst="bentConnector3">
                <a:avLst>
                  <a:gd name="adj1" fmla="val 99254"/>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Elbow Connector 13"/>
              <p:cNvCxnSpPr/>
              <p:nvPr/>
            </p:nvCxnSpPr>
            <p:spPr>
              <a:xfrm rot="5400000">
                <a:off x="3756737" y="4777818"/>
                <a:ext cx="1874365" cy="457200"/>
              </a:xfrm>
              <a:prstGeom prst="bentConnector3">
                <a:avLst>
                  <a:gd name="adj1" fmla="val 100407"/>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a:off x="4922520" y="4399352"/>
              <a:ext cx="228600" cy="0"/>
            </a:xfrm>
            <a:prstGeom prst="line">
              <a:avLst/>
            </a:prstGeom>
            <a:ln w="101600">
              <a:solidFill>
                <a:srgbClr val="7D7D7D"/>
              </a:solidFill>
            </a:ln>
            <a:effectLst/>
          </p:spPr>
          <p:style>
            <a:lnRef idx="2">
              <a:schemeClr val="accent1"/>
            </a:lnRef>
            <a:fillRef idx="0">
              <a:schemeClr val="accent1"/>
            </a:fillRef>
            <a:effectRef idx="1">
              <a:schemeClr val="accent1"/>
            </a:effectRef>
            <a:fontRef idx="minor">
              <a:schemeClr val="tx1"/>
            </a:fontRef>
          </p:style>
        </p:cxnSp>
      </p:grpSp>
      <p:cxnSp>
        <p:nvCxnSpPr>
          <p:cNvPr id="34" name="Straight Arrow Connector 33"/>
          <p:cNvCxnSpPr/>
          <p:nvPr/>
        </p:nvCxnSpPr>
        <p:spPr>
          <a:xfrm rot="-2700000" flipH="1">
            <a:off x="2580085" y="1506538"/>
            <a:ext cx="381000" cy="0"/>
          </a:xfrm>
          <a:prstGeom prst="straightConnector1">
            <a:avLst/>
          </a:prstGeom>
          <a:ln w="101600">
            <a:solidFill>
              <a:srgbClr val="7D7D7D"/>
            </a:solidFill>
            <a:tailEnd type="triangle"/>
          </a:ln>
          <a:effectLst/>
        </p:spPr>
        <p:style>
          <a:lnRef idx="2">
            <a:schemeClr val="accent1"/>
          </a:lnRef>
          <a:fillRef idx="0">
            <a:schemeClr val="accent1"/>
          </a:fillRef>
          <a:effectRef idx="1">
            <a:schemeClr val="accent1"/>
          </a:effectRef>
          <a:fontRef idx="minor">
            <a:schemeClr val="tx1"/>
          </a:fontRef>
        </p:style>
      </p:cxnSp>
      <p:sp>
        <p:nvSpPr>
          <p:cNvPr id="46086" name="Title 1"/>
          <p:cNvSpPr txBox="1">
            <a:spLocks/>
          </p:cNvSpPr>
          <p:nvPr/>
        </p:nvSpPr>
        <p:spPr bwMode="auto">
          <a:xfrm>
            <a:off x="2970610" y="615950"/>
            <a:ext cx="1785938" cy="985838"/>
          </a:xfrm>
          <a:prstGeom prst="rect">
            <a:avLst/>
          </a:prstGeom>
          <a:noFill/>
          <a:ln w="9525">
            <a:noFill/>
            <a:miter lim="800000"/>
            <a:headEnd/>
            <a:tailEnd/>
          </a:ln>
        </p:spPr>
        <p:txBody>
          <a:bodyPr lIns="0" tIns="0" rIns="0" bIns="0">
            <a:spAutoFit/>
          </a:bodyPr>
          <a:lstStyle/>
          <a:p>
            <a:r>
              <a:rPr lang="en-GB" altLang="en-US" sz="3200">
                <a:solidFill>
                  <a:srgbClr val="595959"/>
                </a:solidFill>
              </a:rPr>
              <a:t>1,000 new cases</a:t>
            </a:r>
          </a:p>
        </p:txBody>
      </p:sp>
      <p:sp>
        <p:nvSpPr>
          <p:cNvPr id="12" name="Rounded Rectangle 11"/>
          <p:cNvSpPr/>
          <p:nvPr/>
        </p:nvSpPr>
        <p:spPr>
          <a:xfrm>
            <a:off x="4823223" y="548681"/>
            <a:ext cx="3282553" cy="2986684"/>
          </a:xfrm>
          <a:prstGeom prst="roundRect">
            <a:avLst/>
          </a:prstGeom>
          <a:solidFill>
            <a:srgbClr val="FA7600"/>
          </a:solidFill>
          <a:ln w="101600">
            <a:solidFill>
              <a:srgbClr val="EEB439"/>
            </a:solidFill>
          </a:ln>
          <a:effectLst/>
        </p:spPr>
        <p:style>
          <a:lnRef idx="1">
            <a:schemeClr val="accent1"/>
          </a:lnRef>
          <a:fillRef idx="3">
            <a:schemeClr val="accent1"/>
          </a:fillRef>
          <a:effectRef idx="2">
            <a:schemeClr val="accent1"/>
          </a:effectRef>
          <a:fontRef idx="minor">
            <a:schemeClr val="lt1"/>
          </a:fontRef>
        </p:style>
        <p:txBody>
          <a:bodyPr anchor="ctr"/>
          <a:lstStyle/>
          <a:p>
            <a:pPr>
              <a:spcBef>
                <a:spcPct val="30000"/>
              </a:spcBef>
              <a:defRPr/>
            </a:pPr>
            <a:r>
              <a:rPr lang="en-GB" sz="3200" dirty="0">
                <a:solidFill>
                  <a:schemeClr val="bg1"/>
                </a:solidFill>
              </a:rPr>
              <a:t>1,000 = </a:t>
            </a:r>
            <a:r>
              <a:rPr lang="en-GB" sz="3200" b="1" dirty="0">
                <a:solidFill>
                  <a:schemeClr val="bg1"/>
                </a:solidFill>
              </a:rPr>
              <a:t>minimum number </a:t>
            </a:r>
            <a:r>
              <a:rPr lang="en-GB" sz="3200" dirty="0">
                <a:solidFill>
                  <a:schemeClr val="bg1"/>
                </a:solidFill>
              </a:rPr>
              <a:t>of surgeries next year to keep backlog in check</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Surgical Rate (CSR)</a:t>
            </a:r>
            <a:endParaRPr lang="en-GB" dirty="0"/>
          </a:p>
        </p:txBody>
      </p:sp>
      <p:sp>
        <p:nvSpPr>
          <p:cNvPr id="3" name="Content Placeholder 2"/>
          <p:cNvSpPr>
            <a:spLocks noGrp="1"/>
          </p:cNvSpPr>
          <p:nvPr>
            <p:ph idx="1"/>
          </p:nvPr>
        </p:nvSpPr>
        <p:spPr/>
        <p:txBody>
          <a:bodyPr/>
          <a:lstStyle/>
          <a:p>
            <a:pPr>
              <a:buNone/>
            </a:pPr>
            <a:r>
              <a:rPr lang="en-GB" dirty="0" smtClean="0"/>
              <a:t>Number of cataract surgeries carried out per million pop per year</a:t>
            </a:r>
          </a:p>
          <a:p>
            <a:pPr>
              <a:buNone/>
            </a:pPr>
            <a:endParaRPr lang="en-GB" dirty="0"/>
          </a:p>
          <a:p>
            <a:pPr>
              <a:buNone/>
            </a:pPr>
            <a:r>
              <a:rPr lang="en-GB" dirty="0" smtClean="0"/>
              <a:t>CSR =  Cataract operations per year/Populations in millions</a:t>
            </a:r>
          </a:p>
          <a:p>
            <a:pPr>
              <a:buNone/>
            </a:pPr>
            <a:r>
              <a:rPr lang="en-GB" b="1" dirty="0" smtClean="0">
                <a:solidFill>
                  <a:srgbClr val="FF0000"/>
                </a:solidFill>
              </a:rPr>
              <a:t>Minimum CSR needs to be equal to new cases (incidence) for it to begin to have any impact on the cataract backlog</a:t>
            </a:r>
            <a:endParaRPr lang="en-GB" b="1"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 name="Title 1"/>
          <p:cNvSpPr txBox="1">
            <a:spLocks/>
          </p:cNvSpPr>
          <p:nvPr/>
        </p:nvSpPr>
        <p:spPr>
          <a:xfrm>
            <a:off x="1157288" y="860425"/>
            <a:ext cx="7447160" cy="812530"/>
          </a:xfrm>
          <a:prstGeom prst="rect">
            <a:avLst/>
          </a:prstGeom>
        </p:spPr>
        <p:txBody>
          <a:bodyPr wrap="square" lIns="0" tIns="0" rIns="0" bIns="0">
            <a:spAutoFit/>
          </a:bodyPr>
          <a:lstStyle/>
          <a:p>
            <a:pPr eaLnBrk="1" hangingPunct="1">
              <a:lnSpc>
                <a:spcPct val="120000"/>
              </a:lnSpc>
              <a:spcBef>
                <a:spcPts val="1200"/>
              </a:spcBef>
              <a:spcAft>
                <a:spcPts val="1200"/>
              </a:spcAft>
            </a:pPr>
            <a:r>
              <a:rPr lang="en-US" sz="4400" dirty="0"/>
              <a:t>Targets for cataract surgical rate </a:t>
            </a:r>
            <a:endParaRPr lang="en-GB" sz="4400" dirty="0"/>
          </a:p>
        </p:txBody>
      </p:sp>
      <p:sp>
        <p:nvSpPr>
          <p:cNvPr id="48132" name="Rectangle 4"/>
          <p:cNvSpPr>
            <a:spLocks noChangeArrowheads="1"/>
          </p:cNvSpPr>
          <p:nvPr/>
        </p:nvSpPr>
        <p:spPr bwMode="auto">
          <a:xfrm>
            <a:off x="1157288" y="2003426"/>
            <a:ext cx="4762500" cy="1236663"/>
          </a:xfrm>
          <a:prstGeom prst="rect">
            <a:avLst/>
          </a:prstGeom>
          <a:noFill/>
          <a:ln w="9525">
            <a:noFill/>
            <a:miter lim="800000"/>
            <a:headEnd/>
            <a:tailEnd/>
          </a:ln>
        </p:spPr>
        <p:txBody>
          <a:bodyPr lIns="0" tIns="0" rIns="0" bIns="0">
            <a:spAutoFit/>
          </a:bodyPr>
          <a:lstStyle/>
          <a:p>
            <a:pPr>
              <a:lnSpc>
                <a:spcPct val="110000"/>
              </a:lnSpc>
              <a:spcBef>
                <a:spcPts val="600"/>
              </a:spcBef>
              <a:spcAft>
                <a:spcPts val="600"/>
              </a:spcAft>
            </a:pPr>
            <a:r>
              <a:rPr lang="en-GB" altLang="en-US" sz="3200"/>
              <a:t>Africa target: 2,000</a:t>
            </a:r>
          </a:p>
          <a:p>
            <a:pPr>
              <a:lnSpc>
                <a:spcPct val="110000"/>
              </a:lnSpc>
              <a:spcBef>
                <a:spcPts val="600"/>
              </a:spcBef>
              <a:spcAft>
                <a:spcPts val="600"/>
              </a:spcAft>
            </a:pPr>
            <a:r>
              <a:rPr lang="en-GB" altLang="en-US" sz="3200"/>
              <a:t>Asia target: 3,000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nvGraphicFramePr>
        <p:xfrm>
          <a:off x="240393" y="293687"/>
          <a:ext cx="8663214" cy="62706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Surgical Coverage (CSC)</a:t>
            </a:r>
            <a:endParaRPr lang="en-GB" dirty="0"/>
          </a:p>
        </p:txBody>
      </p:sp>
      <p:sp>
        <p:nvSpPr>
          <p:cNvPr id="3" name="Content Placeholder 2"/>
          <p:cNvSpPr>
            <a:spLocks noGrp="1"/>
          </p:cNvSpPr>
          <p:nvPr>
            <p:ph idx="1"/>
          </p:nvPr>
        </p:nvSpPr>
        <p:spPr/>
        <p:txBody>
          <a:bodyPr/>
          <a:lstStyle/>
          <a:p>
            <a:pPr>
              <a:buNone/>
            </a:pPr>
            <a:r>
              <a:rPr lang="en-GB" dirty="0" smtClean="0"/>
              <a:t>How much of the need for cataract surgery has been met in a population</a:t>
            </a:r>
          </a:p>
          <a:p>
            <a:pPr>
              <a:buNone/>
            </a:pPr>
            <a:endParaRPr lang="en-GB" dirty="0" smtClean="0"/>
          </a:p>
          <a:p>
            <a:pPr>
              <a:buNone/>
            </a:pPr>
            <a:r>
              <a:rPr lang="en-GB" dirty="0" smtClean="0"/>
              <a:t>CSC = Number who have had surgery/Number who have had surgery + Number still waiting</a:t>
            </a:r>
            <a:endParaRPr lang="en-GB" dirty="0"/>
          </a:p>
          <a:p>
            <a:pPr>
              <a:buNone/>
            </a:pPr>
            <a:endParaRPr lang="en-GB" dirty="0" smtClean="0"/>
          </a:p>
          <a:p>
            <a:pPr>
              <a:buNone/>
            </a:pPr>
            <a:r>
              <a:rPr lang="en-GB" dirty="0" smtClean="0"/>
              <a:t>Needs a RAAB survey for this</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Surgical Burden in Ghana</a:t>
            </a:r>
            <a:endParaRPr lang="en-GB" dirty="0"/>
          </a:p>
        </p:txBody>
      </p:sp>
      <p:sp>
        <p:nvSpPr>
          <p:cNvPr id="3" name="Content Placeholder 2"/>
          <p:cNvSpPr>
            <a:spLocks noGrp="1"/>
          </p:cNvSpPr>
          <p:nvPr>
            <p:ph idx="1"/>
          </p:nvPr>
        </p:nvSpPr>
        <p:spPr/>
        <p:txBody>
          <a:bodyPr/>
          <a:lstStyle/>
          <a:p>
            <a:r>
              <a:rPr lang="en-GB" dirty="0" smtClean="0"/>
              <a:t>Estimated population (2017) = 28,956,587</a:t>
            </a:r>
          </a:p>
          <a:p>
            <a:r>
              <a:rPr lang="en-GB" dirty="0" smtClean="0"/>
              <a:t>Prevalence of Blindness in Ghana = 0.74%</a:t>
            </a:r>
          </a:p>
          <a:p>
            <a:r>
              <a:rPr lang="en-GB" dirty="0" smtClean="0"/>
              <a:t>Proportion of cataract = 54.8%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Cataract Surgical Burden</a:t>
            </a:r>
            <a:endParaRPr lang="en-GB" dirty="0"/>
          </a:p>
        </p:txBody>
      </p:sp>
      <p:sp>
        <p:nvSpPr>
          <p:cNvPr id="3" name="Content Placeholder 2"/>
          <p:cNvSpPr>
            <a:spLocks noGrp="1"/>
          </p:cNvSpPr>
          <p:nvPr>
            <p:ph idx="1"/>
          </p:nvPr>
        </p:nvSpPr>
        <p:spPr/>
        <p:txBody>
          <a:bodyPr>
            <a:normAutofit lnSpcReduction="10000"/>
          </a:bodyPr>
          <a:lstStyle/>
          <a:p>
            <a:r>
              <a:rPr lang="en-GB" dirty="0" smtClean="0"/>
              <a:t>Pop = 29 million</a:t>
            </a:r>
          </a:p>
          <a:p>
            <a:r>
              <a:rPr lang="en-GB" dirty="0" smtClean="0"/>
              <a:t>Number blind (VA = or &lt; 3/60) = 0.74% of 29 million = 214,600</a:t>
            </a:r>
          </a:p>
          <a:p>
            <a:r>
              <a:rPr lang="en-GB" dirty="0" smtClean="0"/>
              <a:t>Number Blind from Cataract = 55% of 214,600 = 132,880 (Prevalence)</a:t>
            </a:r>
          </a:p>
          <a:p>
            <a:r>
              <a:rPr lang="en-GB" dirty="0" smtClean="0"/>
              <a:t>New cases = 20% of 132,880 = 26,576 (Incidence)</a:t>
            </a:r>
          </a:p>
          <a:p>
            <a:r>
              <a:rPr lang="en-GB" sz="4800" b="1" dirty="0" smtClean="0">
                <a:solidFill>
                  <a:srgbClr val="FF0000"/>
                </a:solidFill>
              </a:rPr>
              <a:t>Total Estimate = 159,456</a:t>
            </a:r>
            <a:endParaRPr lang="en-GB" sz="4800" b="1"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3581</TotalTime>
  <Words>736</Words>
  <Application>Microsoft Office PowerPoint</Application>
  <PresentationFormat>On-screen Show (4:3)</PresentationFormat>
  <Paragraphs>81</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Cataract Surgical Burden in Ghana</vt:lpstr>
      <vt:lpstr>Our Cataract Challenge</vt:lpstr>
      <vt:lpstr>Cataract Control Strategies</vt:lpstr>
      <vt:lpstr>Cataract Output</vt:lpstr>
      <vt:lpstr>Slide 5</vt:lpstr>
      <vt:lpstr>Slide 6</vt:lpstr>
      <vt:lpstr>Slide 7</vt:lpstr>
      <vt:lpstr>Cataract Surgical Rate (CSR)</vt:lpstr>
      <vt:lpstr>Slide 9</vt:lpstr>
      <vt:lpstr>Slide 10</vt:lpstr>
      <vt:lpstr>Cataract Surgical Coverage (CSC)</vt:lpstr>
      <vt:lpstr>Cataract Surgical Burden in Ghana</vt:lpstr>
      <vt:lpstr>Cataract Surgical Burden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dc:creator>
  <cp:lastModifiedBy>joe</cp:lastModifiedBy>
  <cp:revision>48</cp:revision>
  <dcterms:created xsi:type="dcterms:W3CDTF">2018-04-04T08:34:51Z</dcterms:created>
  <dcterms:modified xsi:type="dcterms:W3CDTF">2018-04-07T05:41:39Z</dcterms:modified>
</cp:coreProperties>
</file>