
<file path=[Content_Types].xml><?xml version="1.0" encoding="utf-8"?>
<Types xmlns="http://schemas.openxmlformats.org/package/2006/content-types">
  <Override PartName="/_rels/.rels" ContentType="application/vnd.openxmlformats-package.relationshi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_rels/presentation.xml.rels" ContentType="application/vnd.openxmlformats-package.relationships+xml"/>
  <Override PartName="/ppt/notesSlides/notesSlide1.xml" ContentType="application/vnd.openxmlformats-officedocument.presentationml.notesSlide+xml"/>
  <Override PartName="/ppt/notesSlides/_rels/notesSlide23.xml.rels" ContentType="application/vnd.openxmlformats-package.relationships+xml"/>
  <Override PartName="/ppt/notesSlides/_rels/notesSlide1.xml.rels" ContentType="application/vnd.openxmlformats-package.relationships+xml"/>
  <Override PartName="/ppt/notesSlides/notesSlide23.xml" ContentType="application/vnd.openxmlformats-officedocument.presentationml.notesSlide+xml"/>
  <Override PartName="/ppt/embeddings/oleObject1.xlsx" ContentType="application/vnd.openxmlformats-officedocument.spreadsheetml.sheet"/>
  <Override PartName="/ppt/media/image7.jpeg" ContentType="image/jpeg"/>
  <Override PartName="/ppt/media/image2.jpeg" ContentType="image/jpeg"/>
  <Override PartName="/ppt/media/image1.jpeg" ContentType="image/jpeg"/>
  <Override PartName="/ppt/media/image6.png" ContentType="image/png"/>
  <Override PartName="/ppt/media/image4.jpeg" ContentType="image/jpeg"/>
  <Override PartName="/ppt/media/image3.png" ContentType="image/png"/>
  <Override PartName="/ppt/media/image5.jpeg" ContentType="image/jpe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presentation.xml" ContentType="application/vnd.openxmlformats-officedocument.presentationml.presentation.main+xml"/>
  <Override PartName="/ppt/theme/theme3.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slides/_rels/slide23.xml.rels" ContentType="application/vnd.openxmlformats-package.relationships+xml"/>
  <Override PartName="/ppt/slides/_rels/slide22.xml.rels" ContentType="application/vnd.openxmlformats-package.relationships+xml"/>
  <Override PartName="/ppt/slides/_rels/slide21.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18.xml.rels" ContentType="application/vnd.openxmlformats-package.relationships+xml"/>
  <Override PartName="/ppt/slides/_rels/slide1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1.xml.rels" ContentType="application/vnd.openxmlformats-package.relationships+xml"/>
  <Override PartName="/ppt/slides/_rels/slide9.xml.rels" ContentType="application/vnd.openxmlformats-package.relationships+xml"/>
  <Override PartName="/ppt/slides/_rels/slide2.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1.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8.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_rels/slideLayout17.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15.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16.xml.rels" ContentType="application/vnd.openxmlformats-package.relationships+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x="9144000" cy="5145087"/>
  <p:notesSz cx="9144000" cy="6858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Rectangle 1"/>
          <p:cNvSpPr/>
          <p:nvPr/>
        </p:nvSpPr>
        <p:spPr>
          <a:xfrm>
            <a:off x="0" y="0"/>
            <a:ext cx="9144000" cy="6858000"/>
          </a:xfrm>
          <a:prstGeom prst="rect">
            <a:avLst/>
          </a:prstGeom>
          <a:solidFill>
            <a:srgbClr val="ffffff"/>
          </a:solidFill>
          <a:ln>
            <a:noFill/>
          </a:ln>
        </p:spPr>
      </p:sp>
      <p:sp>
        <p:nvSpPr>
          <p:cNvPr id="84" name="PlaceHolder 2"/>
          <p:cNvSpPr>
            <a:spLocks noGrp="1"/>
          </p:cNvSpPr>
          <p:nvPr>
            <p:ph type="hdr"/>
          </p:nvPr>
        </p:nvSpPr>
        <p:spPr>
          <a:xfrm>
            <a:off x="-360" y="-360"/>
            <a:ext cx="3962520" cy="343080"/>
          </a:xfrm>
          <a:prstGeom prst="rect">
            <a:avLst/>
          </a:prstGeom>
        </p:spPr>
        <p:txBody>
          <a:bodyPr lIns="90000" rIns="90000" tIns="46800" bIns="46800"/>
          <a:p>
            <a:pPr/>
            <a:endParaRPr b="0" lang="en-US" sz="1800" spc="-1" strike="noStrike">
              <a:solidFill>
                <a:srgbClr val="000000"/>
              </a:solidFill>
              <a:latin typeface="Arial"/>
            </a:endParaRPr>
          </a:p>
        </p:txBody>
      </p:sp>
      <p:sp>
        <p:nvSpPr>
          <p:cNvPr id="85" name="PlaceHolder 3"/>
          <p:cNvSpPr>
            <a:spLocks noGrp="1"/>
          </p:cNvSpPr>
          <p:nvPr>
            <p:ph type="dt"/>
          </p:nvPr>
        </p:nvSpPr>
        <p:spPr>
          <a:xfrm>
            <a:off x="5179680" y="-360"/>
            <a:ext cx="3962520" cy="343080"/>
          </a:xfrm>
          <a:prstGeom prst="rect">
            <a:avLst/>
          </a:prstGeom>
        </p:spPr>
        <p:txBody>
          <a:bodyPr lIns="90000" rIns="90000" tIns="46800" bIns="46800"/>
          <a:p>
            <a:pPr algn="r">
              <a:lnSpc>
                <a:spcPct val="100000"/>
              </a:lnSpc>
            </a:pPr>
            <a:r>
              <a:rPr b="0" lang="en-US" sz="1200" spc="-1" strike="noStrike">
                <a:solidFill>
                  <a:srgbClr val="000000"/>
                </a:solidFill>
                <a:latin typeface="Calibri"/>
              </a:rPr>
              <a:t>&lt;date/time&gt;</a:t>
            </a:r>
            <a:endParaRPr b="0" lang="en-US" sz="1200" spc="-1" strike="noStrike">
              <a:solidFill>
                <a:srgbClr val="000000"/>
              </a:solidFill>
              <a:latin typeface="Arial"/>
            </a:endParaRPr>
          </a:p>
        </p:txBody>
      </p:sp>
      <p:sp>
        <p:nvSpPr>
          <p:cNvPr id="86" name="PlaceHolder 4"/>
          <p:cNvSpPr>
            <a:spLocks noGrp="1"/>
          </p:cNvSpPr>
          <p:nvPr>
            <p:ph type="body"/>
          </p:nvPr>
        </p:nvSpPr>
        <p:spPr>
          <a:xfrm>
            <a:off x="914400" y="3257640"/>
            <a:ext cx="7315200" cy="3085920"/>
          </a:xfrm>
          <a:prstGeom prst="rect">
            <a:avLst/>
          </a:prstGeom>
        </p:spPr>
        <p:txBody>
          <a:bodyPr lIns="90000" rIns="90000" tIns="46800" bIns="46800"/>
          <a:p>
            <a:r>
              <a:rPr b="0" lang="en-US" sz="1200" spc="-1" strike="noStrike">
                <a:solidFill>
                  <a:srgbClr val="000000"/>
                </a:solidFill>
                <a:latin typeface="Calibri"/>
              </a:rPr>
              <a:t>Click to edit the notes format</a:t>
            </a:r>
            <a:endParaRPr b="0" lang="en-US" sz="1200" spc="-1" strike="noStrike">
              <a:solidFill>
                <a:srgbClr val="000000"/>
              </a:solidFill>
              <a:latin typeface="Calibri"/>
            </a:endParaRPr>
          </a:p>
        </p:txBody>
      </p:sp>
      <p:sp>
        <p:nvSpPr>
          <p:cNvPr id="87" name="PlaceHolder 5"/>
          <p:cNvSpPr>
            <a:spLocks noGrp="1"/>
          </p:cNvSpPr>
          <p:nvPr>
            <p:ph type="ftr"/>
          </p:nvPr>
        </p:nvSpPr>
        <p:spPr>
          <a:xfrm>
            <a:off x="-360" y="6513120"/>
            <a:ext cx="3962520" cy="343080"/>
          </a:xfrm>
          <a:prstGeom prst="rect">
            <a:avLst/>
          </a:prstGeom>
        </p:spPr>
        <p:txBody>
          <a:bodyPr lIns="90000" rIns="90000" tIns="46800" bIns="46800" anchor="b"/>
          <a:p>
            <a:pPr/>
            <a:endParaRPr b="0" lang="en-US" sz="1800" spc="-1" strike="noStrike">
              <a:solidFill>
                <a:srgbClr val="000000"/>
              </a:solidFill>
              <a:latin typeface="Arial"/>
            </a:endParaRPr>
          </a:p>
        </p:txBody>
      </p:sp>
      <p:sp>
        <p:nvSpPr>
          <p:cNvPr id="88" name="PlaceHolder 6"/>
          <p:cNvSpPr>
            <a:spLocks noGrp="1"/>
          </p:cNvSpPr>
          <p:nvPr>
            <p:ph type="sldNum"/>
          </p:nvPr>
        </p:nvSpPr>
        <p:spPr>
          <a:xfrm>
            <a:off x="5179680" y="6513120"/>
            <a:ext cx="3962520" cy="343080"/>
          </a:xfrm>
          <a:prstGeom prst="rect">
            <a:avLst/>
          </a:prstGeom>
        </p:spPr>
        <p:txBody>
          <a:bodyPr lIns="90000" rIns="90000" tIns="46800" bIns="46800" anchor="b"/>
          <a:p>
            <a:pPr algn="r">
              <a:lnSpc>
                <a:spcPct val="100000"/>
              </a:lnSpc>
            </a:pPr>
            <a:fld id="{C18DA219-B16A-43EF-8E38-CBD9BE7E9052}" type="slidenum">
              <a:rPr b="0" lang="en-US" sz="1200" spc="-1" strike="noStrike">
                <a:solidFill>
                  <a:srgbClr val="000000"/>
                </a:solidFill>
                <a:latin typeface="Calibri"/>
              </a:rPr>
              <a:t>&lt;number&gt;</a:t>
            </a:fld>
            <a:endParaRPr b="0" lang="en-US" sz="12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body"/>
          </p:nvPr>
        </p:nvSpPr>
        <p:spPr>
          <a:xfrm>
            <a:off x="914400" y="3257640"/>
            <a:ext cx="7315200" cy="3085920"/>
          </a:xfrm>
          <a:prstGeom prst="rect">
            <a:avLst/>
          </a:prstGeom>
        </p:spPr>
        <p:txBody>
          <a:bodyPr lIns="0" rIns="0" tIns="0" bIns="0"/>
          <a:p>
            <a:endParaRPr b="0" lang="en-US" sz="1200" spc="-1" strike="noStrike">
              <a:solidFill>
                <a:srgbClr val="000000"/>
              </a:solidFill>
              <a:latin typeface="Calibri"/>
            </a:endParaRPr>
          </a:p>
        </p:txBody>
      </p:sp>
      <p:sp>
        <p:nvSpPr>
          <p:cNvPr id="144" name="CustomShape 2"/>
          <p:cNvSpPr/>
          <p:nvPr/>
        </p:nvSpPr>
        <p:spPr>
          <a:xfrm>
            <a:off x="5180040" y="6513480"/>
            <a:ext cx="3962520" cy="3430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chor="b"/>
          <a:p>
            <a:pPr algn="r">
              <a:lnSpc>
                <a:spcPct val="100000"/>
              </a:lnSpc>
            </a:pPr>
            <a:fld id="{F1CA2459-D23F-49FB-B0D7-804392DC2FB3}" type="slidenum">
              <a:rPr b="0" lang="en-IN" sz="1200" spc="-1" strike="noStrike">
                <a:solidFill>
                  <a:srgbClr val="000000"/>
                </a:solidFill>
                <a:latin typeface="Calibri"/>
              </a:rPr>
              <a:t>&lt;number&gt;</a:t>
            </a:fld>
            <a:endParaRPr b="0" lang="en-US" sz="1200" spc="-1" strike="noStrike">
              <a:solidFill>
                <a:srgbClr val="000000"/>
              </a:solidFill>
              <a:latin typeface="Arial"/>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body"/>
          </p:nvPr>
        </p:nvSpPr>
        <p:spPr>
          <a:xfrm>
            <a:off x="914400" y="3257640"/>
            <a:ext cx="7315200" cy="3085920"/>
          </a:xfrm>
          <a:prstGeom prst="rect">
            <a:avLst/>
          </a:prstGeom>
        </p:spPr>
        <p:txBody>
          <a:bodyPr/>
          <a:p>
            <a:pPr>
              <a:lnSpc>
                <a:spcPct val="100000"/>
              </a:lnSpc>
            </a:pPr>
            <a:endParaRPr b="0" lang="en-US" sz="1200" spc="-1" strike="noStrike">
              <a:solidFill>
                <a:srgbClr val="000000"/>
              </a:solidFill>
              <a:latin typeface="Calibri"/>
            </a:endParaRPr>
          </a:p>
          <a:p>
            <a:pPr>
              <a:lnSpc>
                <a:spcPct val="100000"/>
              </a:lnSpc>
            </a:pPr>
            <a:endParaRPr b="0" lang="en-US" sz="1200" spc="-1" strike="noStrike">
              <a:solidFill>
                <a:srgbClr val="000000"/>
              </a:solidFill>
              <a:latin typeface="Calibri"/>
            </a:endParaRPr>
          </a:p>
        </p:txBody>
      </p:sp>
      <p:sp>
        <p:nvSpPr>
          <p:cNvPr id="146" name="CustomShape 2"/>
          <p:cNvSpPr/>
          <p:nvPr/>
        </p:nvSpPr>
        <p:spPr>
          <a:xfrm>
            <a:off x="5180040" y="6513480"/>
            <a:ext cx="3962520" cy="3430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chor="b"/>
          <a:p>
            <a:pPr algn="r">
              <a:lnSpc>
                <a:spcPct val="100000"/>
              </a:lnSpc>
            </a:pPr>
            <a:fld id="{BDF0984B-5D01-4403-8446-AB5A85214B96}" type="slidenum">
              <a:rPr b="0" lang="en-US" sz="1200" spc="-1" strike="noStrike">
                <a:solidFill>
                  <a:srgbClr val="000000"/>
                </a:solidFill>
                <a:latin typeface="Calibri"/>
              </a:rPr>
              <a:t>&lt;number&gt;</a:t>
            </a:fld>
            <a:endParaRPr b="0" lang="en-US" sz="12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6" name="PlaceHolder 2"/>
          <p:cNvSpPr>
            <a:spLocks noGrp="1"/>
          </p:cNvSpPr>
          <p:nvPr>
            <p:ph type="subTitle"/>
          </p:nvPr>
        </p:nvSpPr>
        <p:spPr>
          <a:xfrm>
            <a:off x="457200" y="1200240"/>
            <a:ext cx="8229600" cy="3394080"/>
          </a:xfrm>
          <a:prstGeom prst="rect">
            <a:avLst/>
          </a:prstGeom>
        </p:spPr>
        <p:txBody>
          <a:bodyPr lIns="0" rIns="0" tIns="0" bIns="0" anchor="ctr"/>
          <a:p>
            <a:pPr algn="ctr">
              <a:spcBef>
                <a:spcPts val="799"/>
              </a:spcBef>
            </a:pPr>
            <a:endParaRPr b="0" lang="en-US" sz="3200" spc="-1" strike="noStrike">
              <a:solidFill>
                <a:srgbClr val="000000"/>
              </a:solidFill>
              <a:latin typeface="Calibri"/>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8" name="PlaceHolder 2"/>
          <p:cNvSpPr>
            <a:spLocks noGrp="1"/>
          </p:cNvSpPr>
          <p:nvPr>
            <p:ph type="body"/>
          </p:nvPr>
        </p:nvSpPr>
        <p:spPr>
          <a:xfrm>
            <a:off x="457200" y="1200240"/>
            <a:ext cx="82296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10" name="PlaceHolder 2"/>
          <p:cNvSpPr>
            <a:spLocks noGrp="1"/>
          </p:cNvSpPr>
          <p:nvPr>
            <p:ph type="body"/>
          </p:nvPr>
        </p:nvSpPr>
        <p:spPr>
          <a:xfrm>
            <a:off x="457200" y="1200240"/>
            <a:ext cx="40158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11" name="PlaceHolder 3"/>
          <p:cNvSpPr>
            <a:spLocks noGrp="1"/>
          </p:cNvSpPr>
          <p:nvPr>
            <p:ph type="body"/>
          </p:nvPr>
        </p:nvSpPr>
        <p:spPr>
          <a:xfrm>
            <a:off x="4674240" y="1200240"/>
            <a:ext cx="40158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06280"/>
            <a:ext cx="8229600" cy="3976200"/>
          </a:xfrm>
          <a:prstGeom prst="rect">
            <a:avLst/>
          </a:prstGeom>
        </p:spPr>
        <p:txBody>
          <a:bodyPr lIns="0" rIns="0" tIns="0" bIns="0" anchor="ctr"/>
          <a:p>
            <a:pPr algn="ctr">
              <a:spcBef>
                <a:spcPts val="799"/>
              </a:spcBef>
            </a:pPr>
            <a:endParaRPr b="0" lang="en-US" sz="3200" spc="-1" strike="noStrike">
              <a:solidFill>
                <a:srgbClr val="000000"/>
              </a:solidFill>
              <a:latin typeface="Calibri"/>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15" name="PlaceHolder 2"/>
          <p:cNvSpPr>
            <a:spLocks noGrp="1"/>
          </p:cNvSpPr>
          <p:nvPr>
            <p:ph type="body"/>
          </p:nvPr>
        </p:nvSpPr>
        <p:spPr>
          <a:xfrm>
            <a:off x="45720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16" name="PlaceHolder 3"/>
          <p:cNvSpPr>
            <a:spLocks noGrp="1"/>
          </p:cNvSpPr>
          <p:nvPr>
            <p:ph type="body"/>
          </p:nvPr>
        </p:nvSpPr>
        <p:spPr>
          <a:xfrm>
            <a:off x="457200" y="2973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17" name="PlaceHolder 4"/>
          <p:cNvSpPr>
            <a:spLocks noGrp="1"/>
          </p:cNvSpPr>
          <p:nvPr>
            <p:ph type="body"/>
          </p:nvPr>
        </p:nvSpPr>
        <p:spPr>
          <a:xfrm>
            <a:off x="4674240" y="1200240"/>
            <a:ext cx="40158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19" name="PlaceHolder 2"/>
          <p:cNvSpPr>
            <a:spLocks noGrp="1"/>
          </p:cNvSpPr>
          <p:nvPr>
            <p:ph type="body"/>
          </p:nvPr>
        </p:nvSpPr>
        <p:spPr>
          <a:xfrm>
            <a:off x="457200" y="1200240"/>
            <a:ext cx="40158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20" name="PlaceHolder 3"/>
          <p:cNvSpPr>
            <a:spLocks noGrp="1"/>
          </p:cNvSpPr>
          <p:nvPr>
            <p:ph type="body"/>
          </p:nvPr>
        </p:nvSpPr>
        <p:spPr>
          <a:xfrm>
            <a:off x="467424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21" name="PlaceHolder 4"/>
          <p:cNvSpPr>
            <a:spLocks noGrp="1"/>
          </p:cNvSpPr>
          <p:nvPr>
            <p:ph type="body"/>
          </p:nvPr>
        </p:nvSpPr>
        <p:spPr>
          <a:xfrm>
            <a:off x="4674240" y="2973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23" name="PlaceHolder 2"/>
          <p:cNvSpPr>
            <a:spLocks noGrp="1"/>
          </p:cNvSpPr>
          <p:nvPr>
            <p:ph type="body"/>
          </p:nvPr>
        </p:nvSpPr>
        <p:spPr>
          <a:xfrm>
            <a:off x="45720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24" name="PlaceHolder 3"/>
          <p:cNvSpPr>
            <a:spLocks noGrp="1"/>
          </p:cNvSpPr>
          <p:nvPr>
            <p:ph type="body"/>
          </p:nvPr>
        </p:nvSpPr>
        <p:spPr>
          <a:xfrm>
            <a:off x="467424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25" name="PlaceHolder 4"/>
          <p:cNvSpPr>
            <a:spLocks noGrp="1"/>
          </p:cNvSpPr>
          <p:nvPr>
            <p:ph type="body"/>
          </p:nvPr>
        </p:nvSpPr>
        <p:spPr>
          <a:xfrm>
            <a:off x="457200" y="2973240"/>
            <a:ext cx="822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27" name="PlaceHolder 2"/>
          <p:cNvSpPr>
            <a:spLocks noGrp="1"/>
          </p:cNvSpPr>
          <p:nvPr>
            <p:ph type="body"/>
          </p:nvPr>
        </p:nvSpPr>
        <p:spPr>
          <a:xfrm>
            <a:off x="457200" y="1200240"/>
            <a:ext cx="822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28" name="PlaceHolder 3"/>
          <p:cNvSpPr>
            <a:spLocks noGrp="1"/>
          </p:cNvSpPr>
          <p:nvPr>
            <p:ph type="body"/>
          </p:nvPr>
        </p:nvSpPr>
        <p:spPr>
          <a:xfrm>
            <a:off x="457200" y="2973240"/>
            <a:ext cx="822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30" name="PlaceHolder 2"/>
          <p:cNvSpPr>
            <a:spLocks noGrp="1"/>
          </p:cNvSpPr>
          <p:nvPr>
            <p:ph type="body"/>
          </p:nvPr>
        </p:nvSpPr>
        <p:spPr>
          <a:xfrm>
            <a:off x="45720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31" name="PlaceHolder 3"/>
          <p:cNvSpPr>
            <a:spLocks noGrp="1"/>
          </p:cNvSpPr>
          <p:nvPr>
            <p:ph type="body"/>
          </p:nvPr>
        </p:nvSpPr>
        <p:spPr>
          <a:xfrm>
            <a:off x="467424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32" name="PlaceHolder 4"/>
          <p:cNvSpPr>
            <a:spLocks noGrp="1"/>
          </p:cNvSpPr>
          <p:nvPr>
            <p:ph type="body"/>
          </p:nvPr>
        </p:nvSpPr>
        <p:spPr>
          <a:xfrm>
            <a:off x="4674240" y="2973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33" name="PlaceHolder 5"/>
          <p:cNvSpPr>
            <a:spLocks noGrp="1"/>
          </p:cNvSpPr>
          <p:nvPr>
            <p:ph type="body"/>
          </p:nvPr>
        </p:nvSpPr>
        <p:spPr>
          <a:xfrm>
            <a:off x="457200" y="2973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35" name="PlaceHolder 2"/>
          <p:cNvSpPr>
            <a:spLocks noGrp="1"/>
          </p:cNvSpPr>
          <p:nvPr>
            <p:ph type="body"/>
          </p:nvPr>
        </p:nvSpPr>
        <p:spPr>
          <a:xfrm>
            <a:off x="457200" y="1200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36" name="PlaceHolder 3"/>
          <p:cNvSpPr>
            <a:spLocks noGrp="1"/>
          </p:cNvSpPr>
          <p:nvPr>
            <p:ph type="body"/>
          </p:nvPr>
        </p:nvSpPr>
        <p:spPr>
          <a:xfrm>
            <a:off x="3239640" y="1200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37" name="PlaceHolder 4"/>
          <p:cNvSpPr>
            <a:spLocks noGrp="1"/>
          </p:cNvSpPr>
          <p:nvPr>
            <p:ph type="body"/>
          </p:nvPr>
        </p:nvSpPr>
        <p:spPr>
          <a:xfrm>
            <a:off x="6022080" y="1200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38" name="PlaceHolder 5"/>
          <p:cNvSpPr>
            <a:spLocks noGrp="1"/>
          </p:cNvSpPr>
          <p:nvPr>
            <p:ph type="body"/>
          </p:nvPr>
        </p:nvSpPr>
        <p:spPr>
          <a:xfrm>
            <a:off x="6022080" y="2973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39" name="PlaceHolder 6"/>
          <p:cNvSpPr>
            <a:spLocks noGrp="1"/>
          </p:cNvSpPr>
          <p:nvPr>
            <p:ph type="body"/>
          </p:nvPr>
        </p:nvSpPr>
        <p:spPr>
          <a:xfrm>
            <a:off x="3239640" y="2973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40" name="PlaceHolder 7"/>
          <p:cNvSpPr>
            <a:spLocks noGrp="1"/>
          </p:cNvSpPr>
          <p:nvPr>
            <p:ph type="body"/>
          </p:nvPr>
        </p:nvSpPr>
        <p:spPr>
          <a:xfrm>
            <a:off x="457200" y="2973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48" name="PlaceHolder 2"/>
          <p:cNvSpPr>
            <a:spLocks noGrp="1"/>
          </p:cNvSpPr>
          <p:nvPr>
            <p:ph type="subTitle"/>
          </p:nvPr>
        </p:nvSpPr>
        <p:spPr>
          <a:xfrm>
            <a:off x="457200" y="1200240"/>
            <a:ext cx="8229600" cy="3394080"/>
          </a:xfrm>
          <a:prstGeom prst="rect">
            <a:avLst/>
          </a:prstGeom>
        </p:spPr>
        <p:txBody>
          <a:bodyPr lIns="0" rIns="0" tIns="0" bIns="0" anchor="ctr"/>
          <a:p>
            <a:pPr algn="ctr">
              <a:spcBef>
                <a:spcPts val="799"/>
              </a:spcBef>
            </a:pPr>
            <a:endParaRPr b="0" lang="en-US" sz="3200" spc="-1" strike="noStrike">
              <a:solidFill>
                <a:srgbClr val="000000"/>
              </a:solidFill>
              <a:latin typeface="Calibri"/>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50" name="PlaceHolder 2"/>
          <p:cNvSpPr>
            <a:spLocks noGrp="1"/>
          </p:cNvSpPr>
          <p:nvPr>
            <p:ph type="body"/>
          </p:nvPr>
        </p:nvSpPr>
        <p:spPr>
          <a:xfrm>
            <a:off x="457200" y="1200240"/>
            <a:ext cx="82296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52" name="PlaceHolder 2"/>
          <p:cNvSpPr>
            <a:spLocks noGrp="1"/>
          </p:cNvSpPr>
          <p:nvPr>
            <p:ph type="body"/>
          </p:nvPr>
        </p:nvSpPr>
        <p:spPr>
          <a:xfrm>
            <a:off x="457200" y="1200240"/>
            <a:ext cx="40158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53" name="PlaceHolder 3"/>
          <p:cNvSpPr>
            <a:spLocks noGrp="1"/>
          </p:cNvSpPr>
          <p:nvPr>
            <p:ph type="body"/>
          </p:nvPr>
        </p:nvSpPr>
        <p:spPr>
          <a:xfrm>
            <a:off x="4674240" y="1200240"/>
            <a:ext cx="40158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457200" y="206280"/>
            <a:ext cx="8229600" cy="3976200"/>
          </a:xfrm>
          <a:prstGeom prst="rect">
            <a:avLst/>
          </a:prstGeom>
        </p:spPr>
        <p:txBody>
          <a:bodyPr lIns="0" rIns="0" tIns="0" bIns="0" anchor="ctr"/>
          <a:p>
            <a:pPr algn="ctr">
              <a:spcBef>
                <a:spcPts val="799"/>
              </a:spcBef>
            </a:pPr>
            <a:endParaRPr b="0" lang="en-US" sz="3200" spc="-1" strike="noStrike">
              <a:solidFill>
                <a:srgbClr val="000000"/>
              </a:solidFill>
              <a:latin typeface="Calibri"/>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57" name="PlaceHolder 2"/>
          <p:cNvSpPr>
            <a:spLocks noGrp="1"/>
          </p:cNvSpPr>
          <p:nvPr>
            <p:ph type="body"/>
          </p:nvPr>
        </p:nvSpPr>
        <p:spPr>
          <a:xfrm>
            <a:off x="45720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58" name="PlaceHolder 3"/>
          <p:cNvSpPr>
            <a:spLocks noGrp="1"/>
          </p:cNvSpPr>
          <p:nvPr>
            <p:ph type="body"/>
          </p:nvPr>
        </p:nvSpPr>
        <p:spPr>
          <a:xfrm>
            <a:off x="457200" y="2973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59" name="PlaceHolder 4"/>
          <p:cNvSpPr>
            <a:spLocks noGrp="1"/>
          </p:cNvSpPr>
          <p:nvPr>
            <p:ph type="body"/>
          </p:nvPr>
        </p:nvSpPr>
        <p:spPr>
          <a:xfrm>
            <a:off x="4674240" y="1200240"/>
            <a:ext cx="40158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61" name="PlaceHolder 2"/>
          <p:cNvSpPr>
            <a:spLocks noGrp="1"/>
          </p:cNvSpPr>
          <p:nvPr>
            <p:ph type="body"/>
          </p:nvPr>
        </p:nvSpPr>
        <p:spPr>
          <a:xfrm>
            <a:off x="457200" y="1200240"/>
            <a:ext cx="4015800" cy="339408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62" name="PlaceHolder 3"/>
          <p:cNvSpPr>
            <a:spLocks noGrp="1"/>
          </p:cNvSpPr>
          <p:nvPr>
            <p:ph type="body"/>
          </p:nvPr>
        </p:nvSpPr>
        <p:spPr>
          <a:xfrm>
            <a:off x="467424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63" name="PlaceHolder 4"/>
          <p:cNvSpPr>
            <a:spLocks noGrp="1"/>
          </p:cNvSpPr>
          <p:nvPr>
            <p:ph type="body"/>
          </p:nvPr>
        </p:nvSpPr>
        <p:spPr>
          <a:xfrm>
            <a:off x="4674240" y="2973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65" name="PlaceHolder 2"/>
          <p:cNvSpPr>
            <a:spLocks noGrp="1"/>
          </p:cNvSpPr>
          <p:nvPr>
            <p:ph type="body"/>
          </p:nvPr>
        </p:nvSpPr>
        <p:spPr>
          <a:xfrm>
            <a:off x="45720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66" name="PlaceHolder 3"/>
          <p:cNvSpPr>
            <a:spLocks noGrp="1"/>
          </p:cNvSpPr>
          <p:nvPr>
            <p:ph type="body"/>
          </p:nvPr>
        </p:nvSpPr>
        <p:spPr>
          <a:xfrm>
            <a:off x="467424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67" name="PlaceHolder 4"/>
          <p:cNvSpPr>
            <a:spLocks noGrp="1"/>
          </p:cNvSpPr>
          <p:nvPr>
            <p:ph type="body"/>
          </p:nvPr>
        </p:nvSpPr>
        <p:spPr>
          <a:xfrm>
            <a:off x="457200" y="2973240"/>
            <a:ext cx="822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69" name="PlaceHolder 2"/>
          <p:cNvSpPr>
            <a:spLocks noGrp="1"/>
          </p:cNvSpPr>
          <p:nvPr>
            <p:ph type="body"/>
          </p:nvPr>
        </p:nvSpPr>
        <p:spPr>
          <a:xfrm>
            <a:off x="457200" y="1200240"/>
            <a:ext cx="822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70" name="PlaceHolder 3"/>
          <p:cNvSpPr>
            <a:spLocks noGrp="1"/>
          </p:cNvSpPr>
          <p:nvPr>
            <p:ph type="body"/>
          </p:nvPr>
        </p:nvSpPr>
        <p:spPr>
          <a:xfrm>
            <a:off x="457200" y="2973240"/>
            <a:ext cx="822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72" name="PlaceHolder 2"/>
          <p:cNvSpPr>
            <a:spLocks noGrp="1"/>
          </p:cNvSpPr>
          <p:nvPr>
            <p:ph type="body"/>
          </p:nvPr>
        </p:nvSpPr>
        <p:spPr>
          <a:xfrm>
            <a:off x="45720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73" name="PlaceHolder 3"/>
          <p:cNvSpPr>
            <a:spLocks noGrp="1"/>
          </p:cNvSpPr>
          <p:nvPr>
            <p:ph type="body"/>
          </p:nvPr>
        </p:nvSpPr>
        <p:spPr>
          <a:xfrm>
            <a:off x="4674240" y="1200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74" name="PlaceHolder 4"/>
          <p:cNvSpPr>
            <a:spLocks noGrp="1"/>
          </p:cNvSpPr>
          <p:nvPr>
            <p:ph type="body"/>
          </p:nvPr>
        </p:nvSpPr>
        <p:spPr>
          <a:xfrm>
            <a:off x="4674240" y="2973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75" name="PlaceHolder 5"/>
          <p:cNvSpPr>
            <a:spLocks noGrp="1"/>
          </p:cNvSpPr>
          <p:nvPr>
            <p:ph type="body"/>
          </p:nvPr>
        </p:nvSpPr>
        <p:spPr>
          <a:xfrm>
            <a:off x="457200" y="2973240"/>
            <a:ext cx="40158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06280"/>
            <a:ext cx="8229600" cy="857520"/>
          </a:xfrm>
          <a:prstGeom prst="rect">
            <a:avLst/>
          </a:prstGeom>
        </p:spPr>
        <p:txBody>
          <a:bodyPr lIns="90000" rIns="90000" tIns="46800" bIns="46800" anchor="ctr"/>
          <a:p>
            <a:pPr algn="ctr"/>
            <a:endParaRPr b="0" lang="en-US" sz="4400" spc="-1" strike="noStrike">
              <a:solidFill>
                <a:srgbClr val="000000"/>
              </a:solidFill>
              <a:latin typeface="Calibri"/>
            </a:endParaRPr>
          </a:p>
        </p:txBody>
      </p:sp>
      <p:sp>
        <p:nvSpPr>
          <p:cNvPr id="77" name="PlaceHolder 2"/>
          <p:cNvSpPr>
            <a:spLocks noGrp="1"/>
          </p:cNvSpPr>
          <p:nvPr>
            <p:ph type="body"/>
          </p:nvPr>
        </p:nvSpPr>
        <p:spPr>
          <a:xfrm>
            <a:off x="457200" y="1200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78" name="PlaceHolder 3"/>
          <p:cNvSpPr>
            <a:spLocks noGrp="1"/>
          </p:cNvSpPr>
          <p:nvPr>
            <p:ph type="body"/>
          </p:nvPr>
        </p:nvSpPr>
        <p:spPr>
          <a:xfrm>
            <a:off x="3239640" y="1200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79" name="PlaceHolder 4"/>
          <p:cNvSpPr>
            <a:spLocks noGrp="1"/>
          </p:cNvSpPr>
          <p:nvPr>
            <p:ph type="body"/>
          </p:nvPr>
        </p:nvSpPr>
        <p:spPr>
          <a:xfrm>
            <a:off x="6022080" y="1200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80" name="PlaceHolder 5"/>
          <p:cNvSpPr>
            <a:spLocks noGrp="1"/>
          </p:cNvSpPr>
          <p:nvPr>
            <p:ph type="body"/>
          </p:nvPr>
        </p:nvSpPr>
        <p:spPr>
          <a:xfrm>
            <a:off x="6022080" y="2973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81" name="PlaceHolder 6"/>
          <p:cNvSpPr>
            <a:spLocks noGrp="1"/>
          </p:cNvSpPr>
          <p:nvPr>
            <p:ph type="body"/>
          </p:nvPr>
        </p:nvSpPr>
        <p:spPr>
          <a:xfrm>
            <a:off x="3239640" y="2973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
        <p:nvSpPr>
          <p:cNvPr id="82" name="PlaceHolder 7"/>
          <p:cNvSpPr>
            <a:spLocks noGrp="1"/>
          </p:cNvSpPr>
          <p:nvPr>
            <p:ph type="body"/>
          </p:nvPr>
        </p:nvSpPr>
        <p:spPr>
          <a:xfrm>
            <a:off x="457200" y="2973240"/>
            <a:ext cx="2649600" cy="1618920"/>
          </a:xfrm>
          <a:prstGeom prst="rect">
            <a:avLst/>
          </a:prstGeom>
        </p:spPr>
        <p:txBody>
          <a:bodyPr lIns="90000" rIns="90000" tIns="46800" bIns="46800">
            <a:normAutofit/>
          </a:bodyPr>
          <a:p>
            <a:endParaRPr b="0" lang="en-US" sz="32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06280"/>
            <a:ext cx="8229600" cy="857520"/>
          </a:xfrm>
          <a:prstGeom prst="rect">
            <a:avLst/>
          </a:prstGeom>
        </p:spPr>
        <p:txBody>
          <a:bodyPr lIns="90000" rIns="90000" tIns="46800" bIns="46800" anchor="ctr"/>
          <a:p>
            <a:pPr algn="ctr"/>
            <a:r>
              <a:rPr b="0" lang="en-US" sz="4400" spc="-1" strike="noStrike">
                <a:solidFill>
                  <a:srgbClr val="000000"/>
                </a:solidFill>
                <a:latin typeface="Calibri"/>
              </a:rPr>
              <a:t>Click to edit the title text format</a:t>
            </a:r>
            <a:endParaRPr b="0" lang="en-US" sz="4400" spc="-1" strike="noStrike">
              <a:solidFill>
                <a:srgbClr val="000000"/>
              </a:solidFill>
              <a:latin typeface="Calibri"/>
            </a:endParaRPr>
          </a:p>
        </p:txBody>
      </p:sp>
      <p:sp>
        <p:nvSpPr>
          <p:cNvPr id="1" name="PlaceHolder 2"/>
          <p:cNvSpPr>
            <a:spLocks noGrp="1"/>
          </p:cNvSpPr>
          <p:nvPr>
            <p:ph type="body"/>
          </p:nvPr>
        </p:nvSpPr>
        <p:spPr>
          <a:xfrm>
            <a:off x="457200" y="1200240"/>
            <a:ext cx="8229600" cy="3394080"/>
          </a:xfrm>
          <a:prstGeom prst="rect">
            <a:avLst/>
          </a:prstGeom>
        </p:spPr>
        <p:txBody>
          <a:bodyPr lIns="90000" rIns="90000" tIns="46800" bIns="46800">
            <a:normAutofit/>
          </a:bodyPr>
          <a:p>
            <a:pPr marL="342720" indent="-342720">
              <a:spcBef>
                <a:spcPts val="799"/>
              </a:spcBef>
              <a:buClr>
                <a:srgbClr val="000000"/>
              </a:buClr>
              <a:buFont typeface="Arial"/>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742680" indent="-285480">
              <a:spcBef>
                <a:spcPts val="799"/>
              </a:spcBef>
              <a:buClr>
                <a:srgbClr val="000000"/>
              </a:buClr>
              <a:buFont typeface="Arial"/>
              <a:buChar char="–"/>
            </a:pPr>
            <a:r>
              <a:rPr b="0" lang="en-US" sz="3200" spc="-1" strike="noStrike">
                <a:solidFill>
                  <a:srgbClr val="000000"/>
                </a:solidFill>
                <a:latin typeface="Calibri"/>
              </a:rPr>
              <a:t>Second Outline Level</a:t>
            </a:r>
            <a:endParaRPr b="0" lang="en-US" sz="3200" spc="-1" strike="noStrike">
              <a:solidFill>
                <a:srgbClr val="000000"/>
              </a:solidFill>
              <a:latin typeface="Calibri"/>
            </a:endParaRPr>
          </a:p>
          <a:p>
            <a:pPr lvl="2" marL="1143000" indent="-228600">
              <a:spcBef>
                <a:spcPts val="799"/>
              </a:spcBef>
              <a:buClr>
                <a:srgbClr val="000000"/>
              </a:buClr>
              <a:buFont typeface="Arial"/>
              <a:buChar char="•"/>
            </a:pPr>
            <a:r>
              <a:rPr b="0" lang="en-US" sz="3200" spc="-1" strike="noStrike">
                <a:solidFill>
                  <a:srgbClr val="000000"/>
                </a:solidFill>
                <a:latin typeface="Calibri"/>
              </a:rPr>
              <a:t>Third Outline Level</a:t>
            </a:r>
            <a:endParaRPr b="0" lang="en-US" sz="3200" spc="-1" strike="noStrike">
              <a:solidFill>
                <a:srgbClr val="000000"/>
              </a:solidFill>
              <a:latin typeface="Calibri"/>
            </a:endParaRPr>
          </a:p>
          <a:p>
            <a:pPr lvl="3" marL="1600200" indent="-228600">
              <a:spcBef>
                <a:spcPts val="799"/>
              </a:spcBef>
              <a:buClr>
                <a:srgbClr val="000000"/>
              </a:buClr>
              <a:buFont typeface="Arial"/>
              <a:buChar char="–"/>
            </a:pPr>
            <a:r>
              <a:rPr b="0" lang="en-US" sz="3200" spc="-1" strike="noStrike">
                <a:solidFill>
                  <a:srgbClr val="000000"/>
                </a:solidFill>
                <a:latin typeface="Calibri"/>
              </a:rPr>
              <a:t>Fourth Outline Level</a:t>
            </a:r>
            <a:endParaRPr b="0" lang="en-US" sz="3200" spc="-1" strike="noStrike">
              <a:solidFill>
                <a:srgbClr val="000000"/>
              </a:solidFill>
              <a:latin typeface="Calibri"/>
            </a:endParaRPr>
          </a:p>
          <a:p>
            <a:pPr lvl="4" marL="2057400" indent="-228600">
              <a:spcBef>
                <a:spcPts val="799"/>
              </a:spcBef>
              <a:buClr>
                <a:srgbClr val="000000"/>
              </a:buClr>
              <a:buFont typeface="Arial"/>
              <a:buChar char="»"/>
            </a:pPr>
            <a:r>
              <a:rPr b="0" lang="en-US" sz="3200" spc="-1" strike="noStrike">
                <a:solidFill>
                  <a:srgbClr val="000000"/>
                </a:solidFill>
                <a:latin typeface="Calibri"/>
              </a:rPr>
              <a:t>Fifth Outline Level</a:t>
            </a:r>
            <a:endParaRPr b="0" lang="en-US" sz="3200" spc="-1" strike="noStrike">
              <a:solidFill>
                <a:srgbClr val="000000"/>
              </a:solidFill>
              <a:latin typeface="Calibri"/>
            </a:endParaRPr>
          </a:p>
          <a:p>
            <a:pPr lvl="5" marL="2057400" indent="-228600">
              <a:spcBef>
                <a:spcPts val="799"/>
              </a:spcBef>
              <a:buClr>
                <a:srgbClr val="000000"/>
              </a:buClr>
              <a:buFont typeface="Arial"/>
              <a:buChar char="»"/>
            </a:pPr>
            <a:r>
              <a:rPr b="0" lang="en-US" sz="3200" spc="-1" strike="noStrike">
                <a:solidFill>
                  <a:srgbClr val="000000"/>
                </a:solidFill>
                <a:latin typeface="Calibri"/>
              </a:rPr>
              <a:t>Sixth Outline Level</a:t>
            </a:r>
            <a:endParaRPr b="0" lang="en-US" sz="3200" spc="-1" strike="noStrike">
              <a:solidFill>
                <a:srgbClr val="000000"/>
              </a:solidFill>
              <a:latin typeface="Calibri"/>
            </a:endParaRPr>
          </a:p>
          <a:p>
            <a:pPr lvl="6" marL="2057400" indent="-228600">
              <a:spcBef>
                <a:spcPts val="799"/>
              </a:spcBef>
              <a:buClr>
                <a:srgbClr val="000000"/>
              </a:buClr>
              <a:buFont typeface="Arial"/>
              <a:buChar char="»"/>
            </a:pPr>
            <a:r>
              <a:rPr b="0" lang="en-US" sz="3200" spc="-1" strike="noStrike">
                <a:solidFill>
                  <a:srgbClr val="000000"/>
                </a:solidFill>
                <a:latin typeface="Calibri"/>
              </a:rPr>
              <a:t>Seventh Outline Level</a:t>
            </a:r>
            <a:endParaRPr b="0" lang="en-US" sz="3200" spc="-1" strike="noStrike">
              <a:solidFill>
                <a:srgbClr val="000000"/>
              </a:solidFill>
              <a:latin typeface="Calibri"/>
            </a:endParaRPr>
          </a:p>
        </p:txBody>
      </p:sp>
      <p:sp>
        <p:nvSpPr>
          <p:cNvPr id="2" name="PlaceHolder 3"/>
          <p:cNvSpPr>
            <a:spLocks noGrp="1"/>
          </p:cNvSpPr>
          <p:nvPr>
            <p:ph type="dt"/>
          </p:nvPr>
        </p:nvSpPr>
        <p:spPr>
          <a:xfrm>
            <a:off x="456840" y="4766760"/>
            <a:ext cx="2133720" cy="274680"/>
          </a:xfrm>
          <a:prstGeom prst="rect">
            <a:avLst/>
          </a:prstGeom>
        </p:spPr>
        <p:txBody>
          <a:bodyPr lIns="90000" rIns="90000" tIns="46800" bIns="46800" anchor="ctr"/>
          <a:p>
            <a:pPr>
              <a:lnSpc>
                <a:spcPct val="100000"/>
              </a:lnSpc>
            </a:pPr>
            <a:r>
              <a:rPr b="0" lang="en-US" sz="1200" spc="-1" strike="noStrike">
                <a:solidFill>
                  <a:srgbClr val="898989"/>
                </a:solidFill>
                <a:latin typeface="Calibri"/>
              </a:rPr>
              <a:t>&lt;date/time&gt;</a:t>
            </a:r>
            <a:endParaRPr b="0" lang="en-US" sz="1200" spc="-1" strike="noStrike">
              <a:solidFill>
                <a:srgbClr val="000000"/>
              </a:solidFill>
              <a:latin typeface="Arial"/>
            </a:endParaRPr>
          </a:p>
        </p:txBody>
      </p:sp>
      <p:sp>
        <p:nvSpPr>
          <p:cNvPr id="3" name="PlaceHolder 4"/>
          <p:cNvSpPr>
            <a:spLocks noGrp="1"/>
          </p:cNvSpPr>
          <p:nvPr>
            <p:ph type="ftr"/>
          </p:nvPr>
        </p:nvSpPr>
        <p:spPr>
          <a:xfrm>
            <a:off x="3124080" y="4766760"/>
            <a:ext cx="2895840" cy="274680"/>
          </a:xfrm>
          <a:prstGeom prst="rect">
            <a:avLst/>
          </a:prstGeom>
        </p:spPr>
        <p:txBody>
          <a:bodyPr lIns="90000" rIns="90000" tIns="46800" bIns="46800" anchor="ctr"/>
          <a:p>
            <a:pPr/>
            <a:endParaRPr b="0" lang="en-US" sz="1800" spc="-1" strike="noStrike">
              <a:solidFill>
                <a:srgbClr val="000000"/>
              </a:solidFill>
              <a:latin typeface="Arial"/>
            </a:endParaRPr>
          </a:p>
        </p:txBody>
      </p:sp>
      <p:sp>
        <p:nvSpPr>
          <p:cNvPr id="4" name="PlaceHolder 5"/>
          <p:cNvSpPr>
            <a:spLocks noGrp="1"/>
          </p:cNvSpPr>
          <p:nvPr>
            <p:ph type="sldNum"/>
          </p:nvPr>
        </p:nvSpPr>
        <p:spPr>
          <a:xfrm>
            <a:off x="6552720" y="4766760"/>
            <a:ext cx="2133720" cy="274680"/>
          </a:xfrm>
          <a:prstGeom prst="rect">
            <a:avLst/>
          </a:prstGeom>
        </p:spPr>
        <p:txBody>
          <a:bodyPr lIns="90000" rIns="90000" tIns="46800" bIns="46800" anchor="ctr"/>
          <a:p>
            <a:pPr algn="r">
              <a:lnSpc>
                <a:spcPct val="100000"/>
              </a:lnSpc>
            </a:pPr>
            <a:fld id="{A9BEEFB6-00B8-4505-9EB2-2F4445E69214}" type="slidenum">
              <a:rPr b="0" lang="en-US" sz="1200" spc="-1" strike="noStrike">
                <a:solidFill>
                  <a:srgbClr val="898989"/>
                </a:solidFill>
                <a:latin typeface="Calibri"/>
              </a:rPr>
              <a:t>&lt;number&gt;</a:t>
            </a:fld>
            <a:endParaRPr b="0" lang="en-US" sz="12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1" name="Picture 11" descr="slide artwork.jpg"/>
          <p:cNvPicPr/>
          <p:nvPr/>
        </p:nvPicPr>
        <p:blipFill>
          <a:blip r:embed="rId2"/>
          <a:stretch/>
        </p:blipFill>
        <p:spPr>
          <a:xfrm>
            <a:off x="1440" y="0"/>
            <a:ext cx="9141120" cy="5143680"/>
          </a:xfrm>
          <a:prstGeom prst="rect">
            <a:avLst/>
          </a:prstGeom>
          <a:ln>
            <a:noFill/>
          </a:ln>
        </p:spPr>
      </p:pic>
      <p:sp>
        <p:nvSpPr>
          <p:cNvPr id="42" name="PlaceHolder 1"/>
          <p:cNvSpPr>
            <a:spLocks noGrp="1"/>
          </p:cNvSpPr>
          <p:nvPr>
            <p:ph type="body"/>
          </p:nvPr>
        </p:nvSpPr>
        <p:spPr>
          <a:xfrm>
            <a:off x="1143000" y="1428840"/>
            <a:ext cx="7391520" cy="3085920"/>
          </a:xfrm>
          <a:prstGeom prst="rect">
            <a:avLst/>
          </a:prstGeom>
        </p:spPr>
        <p:txBody>
          <a:bodyPr lIns="90000" rIns="90000" tIns="46800" bIns="46800">
            <a:normAutofit/>
          </a:bodyPr>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Click to edit the outline text format</a:t>
            </a:r>
            <a:endParaRPr b="0" lang="en-US" sz="2800" spc="-1" strike="noStrike">
              <a:solidFill>
                <a:srgbClr val="000000"/>
              </a:solidFill>
              <a:latin typeface="Arial"/>
            </a:endParaRPr>
          </a:p>
          <a:p>
            <a:pPr lvl="1" marL="742680" indent="-285480">
              <a:spcBef>
                <a:spcPts val="697"/>
              </a:spcBef>
              <a:buClr>
                <a:srgbClr val="0099cc"/>
              </a:buClr>
              <a:buSzPct val="130000"/>
              <a:buFont typeface="Arial"/>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143000" indent="-228600">
              <a:spcBef>
                <a:spcPts val="697"/>
              </a:spcBef>
              <a:buClr>
                <a:srgbClr val="0099cc"/>
              </a:buClr>
              <a:buFont typeface="Arial"/>
              <a:buChar char="o"/>
            </a:pPr>
            <a:r>
              <a:rPr b="0" lang="en-US" sz="2800" spc="-1" strike="noStrike">
                <a:solidFill>
                  <a:srgbClr val="000000"/>
                </a:solidFill>
                <a:latin typeface="Arial"/>
              </a:rPr>
              <a:t>Third Outline Level</a:t>
            </a:r>
            <a:endParaRPr b="0" lang="en-US" sz="2800" spc="-1" strike="noStrike">
              <a:solidFill>
                <a:srgbClr val="000000"/>
              </a:solidFill>
              <a:latin typeface="Arial"/>
            </a:endParaRPr>
          </a:p>
          <a:p>
            <a:pPr lvl="3" marL="1600200" indent="-228600">
              <a:spcBef>
                <a:spcPts val="697"/>
              </a:spcBef>
              <a:buClr>
                <a:srgbClr val="000000"/>
              </a:buClr>
              <a:buFont typeface="Arial"/>
              <a:buChar char="–"/>
            </a:pPr>
            <a:r>
              <a:rPr b="0" lang="en-US" sz="2800" spc="-1" strike="noStrike">
                <a:solidFill>
                  <a:srgbClr val="000000"/>
                </a:solidFill>
                <a:latin typeface="Arial"/>
              </a:rPr>
              <a:t>Fourth Outline Level</a:t>
            </a:r>
            <a:endParaRPr b="0" lang="en-US" sz="2800" spc="-1" strike="noStrike">
              <a:solidFill>
                <a:srgbClr val="000000"/>
              </a:solidFill>
              <a:latin typeface="Arial"/>
            </a:endParaRPr>
          </a:p>
          <a:p>
            <a:pPr lvl="4" marL="2057400" indent="-228600">
              <a:spcBef>
                <a:spcPts val="697"/>
              </a:spcBef>
              <a:buClr>
                <a:srgbClr val="000000"/>
              </a:buClr>
              <a:buFont typeface="Arial"/>
              <a:buChar char="»"/>
            </a:pPr>
            <a:r>
              <a:rPr b="0" lang="en-US" sz="2800" spc="-1" strike="noStrike">
                <a:solidFill>
                  <a:srgbClr val="000000"/>
                </a:solidFill>
                <a:latin typeface="Arial"/>
              </a:rPr>
              <a:t>Fifth Outline Level</a:t>
            </a:r>
            <a:endParaRPr b="0" lang="en-US" sz="2800" spc="-1" strike="noStrike">
              <a:solidFill>
                <a:srgbClr val="000000"/>
              </a:solidFill>
              <a:latin typeface="Arial"/>
            </a:endParaRPr>
          </a:p>
          <a:p>
            <a:pPr lvl="5" marL="2057400" indent="-228600">
              <a:spcBef>
                <a:spcPts val="697"/>
              </a:spcBef>
              <a:buClr>
                <a:srgbClr val="000000"/>
              </a:buClr>
              <a:buFont typeface="Arial"/>
              <a:buChar char="»"/>
            </a:pPr>
            <a:r>
              <a:rPr b="0" lang="en-US" sz="2800" spc="-1" strike="noStrike">
                <a:solidFill>
                  <a:srgbClr val="000000"/>
                </a:solidFill>
                <a:latin typeface="Arial"/>
              </a:rPr>
              <a:t>Sixth Outline Level</a:t>
            </a:r>
            <a:endParaRPr b="0" lang="en-US" sz="2800" spc="-1" strike="noStrike">
              <a:solidFill>
                <a:srgbClr val="000000"/>
              </a:solidFill>
              <a:latin typeface="Arial"/>
            </a:endParaRPr>
          </a:p>
          <a:p>
            <a:pPr lvl="6" marL="2057400" indent="-228600">
              <a:spcBef>
                <a:spcPts val="697"/>
              </a:spcBef>
              <a:buClr>
                <a:srgbClr val="000000"/>
              </a:buClr>
              <a:buFont typeface="Arial"/>
              <a:buChar char="»"/>
            </a:pPr>
            <a:r>
              <a:rPr b="0" lang="en-US" sz="2800" spc="-1" strike="noStrike">
                <a:solidFill>
                  <a:srgbClr val="000000"/>
                </a:solidFill>
                <a:latin typeface="Arial"/>
              </a:rPr>
              <a:t>Seventh Outline Level</a:t>
            </a:r>
            <a:endParaRPr b="0" lang="en-US" sz="2800" spc="-1" strike="noStrike">
              <a:solidFill>
                <a:srgbClr val="000000"/>
              </a:solidFill>
              <a:latin typeface="Arial"/>
            </a:endParaRPr>
          </a:p>
        </p:txBody>
      </p:sp>
      <p:sp>
        <p:nvSpPr>
          <p:cNvPr id="43" name="PlaceHolder 2"/>
          <p:cNvSpPr>
            <a:spLocks noGrp="1"/>
          </p:cNvSpPr>
          <p:nvPr>
            <p:ph type="dt"/>
          </p:nvPr>
        </p:nvSpPr>
        <p:spPr>
          <a:xfrm>
            <a:off x="456840" y="4684680"/>
            <a:ext cx="2133720" cy="357120"/>
          </a:xfrm>
          <a:prstGeom prst="rect">
            <a:avLst/>
          </a:prstGeom>
        </p:spPr>
        <p:txBody>
          <a:bodyPr lIns="90000" rIns="90000" tIns="46800" bIns="46800"/>
          <a:p>
            <a:pPr/>
            <a:endParaRPr b="0" lang="en-US" sz="1800" spc="-1" strike="noStrike">
              <a:solidFill>
                <a:srgbClr val="000000"/>
              </a:solidFill>
              <a:latin typeface="Arial"/>
            </a:endParaRPr>
          </a:p>
        </p:txBody>
      </p:sp>
      <p:sp>
        <p:nvSpPr>
          <p:cNvPr id="44" name="PlaceHolder 3"/>
          <p:cNvSpPr>
            <a:spLocks noGrp="1"/>
          </p:cNvSpPr>
          <p:nvPr>
            <p:ph type="ftr"/>
          </p:nvPr>
        </p:nvSpPr>
        <p:spPr>
          <a:xfrm>
            <a:off x="3124080" y="4684680"/>
            <a:ext cx="2895840" cy="357120"/>
          </a:xfrm>
          <a:prstGeom prst="rect">
            <a:avLst/>
          </a:prstGeom>
        </p:spPr>
        <p:txBody>
          <a:bodyPr lIns="90000" rIns="90000" tIns="46800" bIns="46800"/>
          <a:p>
            <a:pPr/>
            <a:endParaRPr b="0" lang="en-US" sz="1800" spc="-1" strike="noStrike">
              <a:solidFill>
                <a:srgbClr val="000000"/>
              </a:solidFill>
              <a:latin typeface="Arial"/>
            </a:endParaRPr>
          </a:p>
        </p:txBody>
      </p:sp>
      <p:sp>
        <p:nvSpPr>
          <p:cNvPr id="45" name="PlaceHolder 4"/>
          <p:cNvSpPr>
            <a:spLocks noGrp="1"/>
          </p:cNvSpPr>
          <p:nvPr>
            <p:ph type="sldNum"/>
          </p:nvPr>
        </p:nvSpPr>
        <p:spPr>
          <a:xfrm>
            <a:off x="6552720" y="4684680"/>
            <a:ext cx="2133720" cy="357120"/>
          </a:xfrm>
          <a:prstGeom prst="rect">
            <a:avLst/>
          </a:prstGeom>
        </p:spPr>
        <p:txBody>
          <a:bodyPr lIns="90000" rIns="90000" tIns="46800" bIns="46800"/>
          <a:p>
            <a:pPr algn="r"/>
            <a:fld id="{89ACDDE2-6E56-4FC4-887E-3B07EB9AC041}" type="slidenum">
              <a:rPr b="0" lang="en-CA" sz="1400" spc="-1" strike="noStrike">
                <a:solidFill>
                  <a:srgbClr val="000000"/>
                </a:solidFill>
                <a:latin typeface="Arial"/>
              </a:rPr>
              <a:t>&lt;number&gt;</a:t>
            </a:fld>
            <a:endParaRPr b="0" lang="en-US" sz="1400" spc="-1" strike="noStrike">
              <a:solidFill>
                <a:srgbClr val="000000"/>
              </a:solidFill>
              <a:latin typeface="Arial"/>
            </a:endParaRPr>
          </a:p>
        </p:txBody>
      </p:sp>
      <p:sp>
        <p:nvSpPr>
          <p:cNvPr id="46" name="PlaceHolder 5"/>
          <p:cNvSpPr>
            <a:spLocks noGrp="1"/>
          </p:cNvSpPr>
          <p:nvPr>
            <p:ph type="title"/>
          </p:nvPr>
        </p:nvSpPr>
        <p:spPr>
          <a:xfrm>
            <a:off x="2438280" y="414360"/>
            <a:ext cx="6400800" cy="743040"/>
          </a:xfrm>
          <a:prstGeom prst="rect">
            <a:avLst/>
          </a:prstGeom>
        </p:spPr>
        <p:txBody>
          <a:bodyPr lIns="90000" rIns="90000" tIns="46800" bIns="46800" anchor="ctr"/>
          <a:p>
            <a:r>
              <a:rPr b="1" lang="en-US" sz="3600" spc="-1" strike="noStrike">
                <a:solidFill>
                  <a:srgbClr val="0099cc"/>
                </a:solidFill>
                <a:latin typeface="Arial"/>
              </a:rPr>
              <a:t>Click to edit the title text format</a:t>
            </a:r>
            <a:endParaRPr b="1" lang="en-US" sz="3600" spc="-1" strike="noStrike">
              <a:solidFill>
                <a:srgbClr val="0099cc"/>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package" Target="../embeddings/oleObject1.xlsx"/><Relationship Id="rId2" Type="http://schemas.openxmlformats.org/officeDocument/2006/relationships/image" Target="../media/image3.png"/><Relationship Id="rId3"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Relationship Id="rId3" Type="http://schemas.openxmlformats.org/officeDocument/2006/relationships/notesSlide" Target="../notesSlides/notesSlide2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9" name="Picture 5" descr="main page artwork 2.jpg"/>
          <p:cNvPicPr/>
          <p:nvPr/>
        </p:nvPicPr>
        <p:blipFill>
          <a:blip r:embed="rId1"/>
          <a:stretch/>
        </p:blipFill>
        <p:spPr>
          <a:xfrm>
            <a:off x="3240" y="-182520"/>
            <a:ext cx="9140760" cy="5143320"/>
          </a:xfrm>
          <a:prstGeom prst="rect">
            <a:avLst/>
          </a:prstGeom>
          <a:ln>
            <a:noFill/>
          </a:ln>
        </p:spPr>
      </p:pic>
      <p:sp>
        <p:nvSpPr>
          <p:cNvPr id="90" name="CustomShape 1"/>
          <p:cNvSpPr/>
          <p:nvPr/>
        </p:nvSpPr>
        <p:spPr>
          <a:xfrm>
            <a:off x="5435640" y="3003480"/>
            <a:ext cx="2881440" cy="514440"/>
          </a:xfrm>
          <a:prstGeom prst="rect">
            <a:avLst/>
          </a:prstGeom>
          <a:noFill/>
          <a:ln>
            <a:noFill/>
          </a:ln>
        </p:spPr>
        <p:style>
          <a:lnRef idx="0"/>
          <a:fillRef idx="0"/>
          <a:effectRef idx="0"/>
          <a:fontRef idx="minor"/>
        </p:style>
      </p:sp>
      <p:sp>
        <p:nvSpPr>
          <p:cNvPr id="91" name="CustomShape 2"/>
          <p:cNvSpPr/>
          <p:nvPr/>
        </p:nvSpPr>
        <p:spPr>
          <a:xfrm>
            <a:off x="1155600" y="2314440"/>
            <a:ext cx="7726320" cy="24544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p>
            <a:pPr marL="342720" indent="-342720" algn="ctr">
              <a:lnSpc>
                <a:spcPct val="100000"/>
              </a:lnSpc>
              <a:spcBef>
                <a:spcPts val="799"/>
              </a:spcBef>
            </a:pPr>
            <a:r>
              <a:rPr b="1" lang="en-CA" sz="2400" spc="-1" strike="noStrike">
                <a:solidFill>
                  <a:srgbClr val="000000"/>
                </a:solidFill>
                <a:latin typeface="Calibri"/>
              </a:rPr>
              <a:t>	</a:t>
            </a:r>
            <a:r>
              <a:rPr b="1" lang="en-CA" sz="2400" spc="-1" strike="noStrike">
                <a:solidFill>
                  <a:srgbClr val="000000"/>
                </a:solidFill>
                <a:latin typeface="Calibri"/>
              </a:rPr>
              <a:t>	</a:t>
            </a:r>
            <a:r>
              <a:rPr b="1" lang="en-CA" sz="2400" spc="-1" strike="noStrike">
                <a:solidFill>
                  <a:srgbClr val="000000"/>
                </a:solidFill>
                <a:latin typeface="Calibri"/>
              </a:rPr>
              <a:t>	</a:t>
            </a:r>
            <a:r>
              <a:rPr b="1" lang="en-CA" sz="2400" spc="-1" strike="noStrike">
                <a:solidFill>
                  <a:srgbClr val="000000"/>
                </a:solidFill>
                <a:latin typeface="Calibri"/>
              </a:rPr>
              <a:t>        </a:t>
            </a:r>
            <a:r>
              <a:rPr b="1" lang="en-US" sz="3200" spc="-1" strike="noStrike">
                <a:solidFill>
                  <a:srgbClr val="3467ba"/>
                </a:solidFill>
                <a:latin typeface="Arial Black"/>
              </a:rPr>
              <a:t>UPDATE OF </a:t>
            </a:r>
            <a:endParaRPr b="0" lang="en-US" sz="3200" spc="-1" strike="noStrike">
              <a:solidFill>
                <a:srgbClr val="000000"/>
              </a:solidFill>
              <a:latin typeface="Arial"/>
            </a:endParaRPr>
          </a:p>
          <a:p>
            <a:pPr marL="342720" indent="-342720" algn="ctr">
              <a:lnSpc>
                <a:spcPct val="100000"/>
              </a:lnSpc>
              <a:spcBef>
                <a:spcPts val="799"/>
              </a:spcBef>
            </a:pPr>
            <a:r>
              <a:rPr b="1" lang="en-US" sz="3200" spc="-1" strike="noStrike">
                <a:solidFill>
                  <a:srgbClr val="3467ba"/>
                </a:solidFill>
                <a:latin typeface="Arial Black"/>
              </a:rPr>
              <a:t>                    </a:t>
            </a:r>
            <a:r>
              <a:rPr b="1" lang="en-US" sz="3200" spc="-1" strike="noStrike">
                <a:solidFill>
                  <a:srgbClr val="3467ba"/>
                </a:solidFill>
                <a:latin typeface="Arial Black"/>
              </a:rPr>
              <a:t>CATARACT IN GHANA</a:t>
            </a:r>
            <a:endParaRPr b="0" lang="en-US" sz="3200" spc="-1" strike="noStrike">
              <a:solidFill>
                <a:srgbClr val="000000"/>
              </a:solidFill>
              <a:latin typeface="Arial"/>
            </a:endParaRPr>
          </a:p>
          <a:p>
            <a:pPr marL="342720" indent="-342720" algn="ctr">
              <a:spcBef>
                <a:spcPts val="598"/>
              </a:spcBef>
            </a:pPr>
            <a:endParaRPr b="0" lang="en-US" sz="3200" spc="-1" strike="noStrike">
              <a:solidFill>
                <a:srgbClr val="000000"/>
              </a:solidFill>
              <a:latin typeface="Arial"/>
            </a:endParaRPr>
          </a:p>
          <a:p>
            <a:pPr marL="342720" indent="-342720" algn="ctr">
              <a:spcBef>
                <a:spcPts val="598"/>
              </a:spcBef>
            </a:pPr>
            <a:r>
              <a:rPr b="0" lang="en-US" sz="2400" spc="-1" strike="noStrike">
                <a:solidFill>
                  <a:srgbClr val="000000"/>
                </a:solidFill>
                <a:latin typeface="Arial"/>
              </a:rPr>
              <a:t>       </a:t>
            </a:r>
            <a:r>
              <a:rPr b="0" lang="en-US" sz="2400" spc="-1" strike="noStrike">
                <a:solidFill>
                  <a:srgbClr val="000000"/>
                </a:solidFill>
                <a:latin typeface="Arial"/>
              </a:rPr>
              <a:t>AIDS TO A HIGH CATARACT SURGICAL RATE</a:t>
            </a:r>
            <a:endParaRPr b="0" lang="en-US" sz="2400" spc="-1" strike="noStrike">
              <a:solidFill>
                <a:srgbClr val="000000"/>
              </a:solidFill>
              <a:latin typeface="Arial"/>
            </a:endParaRPr>
          </a:p>
          <a:p>
            <a:pPr marL="342720" indent="-342720" algn="ctr">
              <a:spcBef>
                <a:spcPts val="598"/>
              </a:spcBef>
            </a:pPr>
            <a:r>
              <a:rPr b="0" lang="en-US" sz="2400" spc="-1" strike="noStrike">
                <a:solidFill>
                  <a:srgbClr val="000000"/>
                </a:solidFill>
                <a:latin typeface="Arial"/>
              </a:rPr>
              <a:t>Dr. Boateng Wiafe</a:t>
            </a:r>
            <a:endParaRPr b="0" lang="en-US" sz="2400" spc="-1" strike="noStrike">
              <a:solidFill>
                <a:srgbClr val="000000"/>
              </a:solidFill>
              <a:latin typeface="Arial"/>
            </a:endParaRPr>
          </a:p>
          <a:p>
            <a:pPr marL="342720" indent="-342720" algn="ctr">
              <a:spcBef>
                <a:spcPts val="598"/>
              </a:spcBef>
            </a:pPr>
            <a:endParaRPr b="0" lang="en-US" sz="2400" spc="-1" strike="noStrike">
              <a:solidFill>
                <a:srgbClr val="000000"/>
              </a:solidFill>
              <a:latin typeface="Arial"/>
            </a:endParaRPr>
          </a:p>
          <a:p>
            <a:pPr marL="342720" indent="-342720" algn="ctr">
              <a:spcBef>
                <a:spcPts val="598"/>
              </a:spcBef>
            </a:pPr>
            <a:endParaRPr b="0" lang="en-US" sz="2400" spc="-1" strike="noStrike">
              <a:solidFill>
                <a:srgbClr val="000000"/>
              </a:solidFill>
              <a:latin typeface="Arial"/>
            </a:endParaRPr>
          </a:p>
        </p:txBody>
      </p:sp>
    </p:spTree>
  </p:cSld>
  <p:transition spd="slow">
    <p:fade/>
  </p:transition>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TextShape 1"/>
          <p:cNvSpPr txBox="1"/>
          <p:nvPr/>
        </p:nvSpPr>
        <p:spPr>
          <a:xfrm>
            <a:off x="1806120" y="414360"/>
            <a:ext cx="7032600" cy="743040"/>
          </a:xfrm>
          <a:prstGeom prst="rect">
            <a:avLst/>
          </a:prstGeom>
          <a:noFill/>
          <a:ln>
            <a:noFill/>
          </a:ln>
        </p:spPr>
        <p:txBody>
          <a:bodyPr anchor="ctr"/>
          <a:p>
            <a:pPr/>
            <a:r>
              <a:rPr b="1" lang="en-US" sz="3600" spc="-1" strike="noStrike">
                <a:solidFill>
                  <a:srgbClr val="0099cc"/>
                </a:solidFill>
                <a:latin typeface="Arial"/>
              </a:rPr>
              <a:t>Principal Causes of Blindness</a:t>
            </a:r>
            <a:endParaRPr b="1" lang="en-US" sz="3600" spc="-1" strike="noStrike">
              <a:solidFill>
                <a:srgbClr val="0099cc"/>
              </a:solidFill>
              <a:latin typeface="Arial"/>
            </a:endParaRPr>
          </a:p>
        </p:txBody>
      </p:sp>
      <p:graphicFrame>
        <p:nvGraphicFramePr>
          <p:cNvPr id="93" name="Object 2"/>
          <p:cNvGraphicFramePr/>
          <p:nvPr/>
        </p:nvGraphicFramePr>
        <p:xfrm>
          <a:off x="1160640" y="1157400"/>
          <a:ext cx="7291080" cy="3179520"/>
        </p:xfrm>
        <a:graphic>
          <a:graphicData uri="http://schemas.openxmlformats.org/presentationml/2006/ole">
            <p:oleObj progId="Excel.Sheet.12" r:id="rId1" spid="">
              <p:embed/>
              <p:pic>
                <p:nvPicPr>
                  <p:cNvPr id="94" name="Chart 31" descr=""/>
                  <p:cNvPicPr/>
                  <p:nvPr/>
                </p:nvPicPr>
                <p:blipFill>
                  <a:blip r:embed="rId2"/>
                  <a:stretch/>
                </p:blipFill>
                <p:spPr>
                  <a:xfrm>
                    <a:off x="1160640" y="1157400"/>
                    <a:ext cx="7291080" cy="3179520"/>
                  </a:xfrm>
                  <a:prstGeom prst="rect">
                    <a:avLst/>
                  </a:prstGeom>
                  <a:ln>
                    <a:noFill/>
                  </a:ln>
                </p:spPr>
              </p:pic>
            </p:oleObj>
          </a:graphicData>
        </a:graphic>
      </p:graphicFrame>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TextShape 1"/>
          <p:cNvSpPr txBox="1"/>
          <p:nvPr/>
        </p:nvSpPr>
        <p:spPr>
          <a:xfrm>
            <a:off x="2438280" y="685800"/>
            <a:ext cx="6400800" cy="743040"/>
          </a:xfrm>
          <a:prstGeom prst="rect">
            <a:avLst/>
          </a:prstGeom>
          <a:noFill/>
          <a:ln>
            <a:noFill/>
          </a:ln>
        </p:spPr>
        <p:txBody>
          <a:bodyPr anchor="ctr"/>
          <a:p>
            <a:pPr>
              <a:lnSpc>
                <a:spcPct val="100000"/>
              </a:lnSpc>
            </a:pPr>
            <a:r>
              <a:rPr b="1" lang="en-US" sz="3600" spc="-1" strike="noStrike">
                <a:solidFill>
                  <a:srgbClr val="1e4649"/>
                </a:solidFill>
                <a:latin typeface="Rage Italic"/>
              </a:rPr>
              <a:t>They are still with us</a:t>
            </a:r>
            <a:br/>
            <a:endParaRPr b="1" lang="en-US" sz="3600" spc="-1" strike="noStrike">
              <a:solidFill>
                <a:srgbClr val="0099cc"/>
              </a:solidFill>
              <a:latin typeface="Arial"/>
            </a:endParaRPr>
          </a:p>
        </p:txBody>
      </p:sp>
      <p:pic>
        <p:nvPicPr>
          <p:cNvPr id="96" name="Picture 2" descr="C:\Users\BoWiafe\Desktop\Camera\20180301_093308.jpg"/>
          <p:cNvPicPr/>
          <p:nvPr/>
        </p:nvPicPr>
        <p:blipFill>
          <a:blip r:embed="rId1"/>
          <a:srcRect l="30835" t="35191" r="12500" b="15929"/>
          <a:stretch/>
        </p:blipFill>
        <p:spPr>
          <a:xfrm>
            <a:off x="606600" y="1192320"/>
            <a:ext cx="5181480" cy="1885680"/>
          </a:xfrm>
          <a:prstGeom prst="rect">
            <a:avLst/>
          </a:prstGeom>
          <a:ln>
            <a:noFill/>
          </a:ln>
        </p:spPr>
      </p:pic>
      <p:pic>
        <p:nvPicPr>
          <p:cNvPr id="97" name="Picture 2" descr=""/>
          <p:cNvPicPr/>
          <p:nvPr/>
        </p:nvPicPr>
        <p:blipFill>
          <a:blip r:embed="rId2"/>
          <a:stretch/>
        </p:blipFill>
        <p:spPr>
          <a:xfrm>
            <a:off x="6253200" y="1192320"/>
            <a:ext cx="1843200" cy="3274920"/>
          </a:xfrm>
          <a:prstGeom prst="rect">
            <a:avLst/>
          </a:prstGeom>
          <a:ln>
            <a:noFill/>
          </a:ln>
        </p:spPr>
      </p:pic>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0099cc"/>
                </a:solidFill>
                <a:latin typeface="Arial"/>
              </a:rPr>
              <a:t>INTRODUCTION</a:t>
            </a:r>
            <a:endParaRPr b="1" lang="en-US" sz="3600" spc="-1" strike="noStrike">
              <a:solidFill>
                <a:srgbClr val="0099cc"/>
              </a:solidFill>
              <a:latin typeface="Arial"/>
            </a:endParaRPr>
          </a:p>
        </p:txBody>
      </p:sp>
      <p:sp>
        <p:nvSpPr>
          <p:cNvPr id="99" name="TextShape 2"/>
          <p:cNvSpPr txBox="1"/>
          <p:nvPr/>
        </p:nvSpPr>
        <p:spPr>
          <a:xfrm>
            <a:off x="555480" y="1428480"/>
            <a:ext cx="4027680" cy="3027240"/>
          </a:xfrm>
          <a:prstGeom prst="rect">
            <a:avLst/>
          </a:prstGeom>
          <a:noFill/>
          <a:ln>
            <a:noFill/>
          </a:ln>
        </p:spPr>
        <p:txBody>
          <a:bodyPr>
            <a:normAutofit/>
          </a:bodyPr>
          <a:p>
            <a:pPr marL="342720" indent="-342720">
              <a:spcBef>
                <a:spcPts val="598"/>
              </a:spcBef>
              <a:buClr>
                <a:srgbClr val="0099cc"/>
              </a:buClr>
              <a:buSzPct val="120000"/>
              <a:buFont typeface="Wingdings" charset="2"/>
              <a:buChar char=""/>
            </a:pPr>
            <a:r>
              <a:rPr b="0" lang="en-US" sz="2400" spc="-1" strike="noStrike">
                <a:solidFill>
                  <a:srgbClr val="000000"/>
                </a:solidFill>
                <a:latin typeface="Arial"/>
              </a:rPr>
              <a:t>You will all agree with me to the fact that the </a:t>
            </a:r>
            <a:br/>
            <a:r>
              <a:rPr b="0" lang="en-US" sz="2400" spc="-1" strike="noStrike">
                <a:solidFill>
                  <a:srgbClr val="000000"/>
                </a:solidFill>
                <a:latin typeface="Arial"/>
              </a:rPr>
              <a:t>CSR in Ghana is </a:t>
            </a:r>
            <a:r>
              <a:rPr b="0" i="1" lang="en-US" sz="2400" spc="-1" strike="noStrike">
                <a:solidFill>
                  <a:srgbClr val="ff0000"/>
                </a:solidFill>
                <a:latin typeface="Arial"/>
              </a:rPr>
              <a:t>declining </a:t>
            </a:r>
            <a:r>
              <a:rPr b="0" lang="en-US" sz="2400" spc="-1" strike="noStrike">
                <a:solidFill>
                  <a:srgbClr val="000000"/>
                </a:solidFill>
                <a:latin typeface="Arial"/>
              </a:rPr>
              <a:t>despite the fact that we have more ophthalmologists and more support available than it used to be</a:t>
            </a:r>
            <a:endParaRPr b="0" lang="en-US" sz="2400" spc="-1" strike="noStrike">
              <a:solidFill>
                <a:srgbClr val="000000"/>
              </a:solidFill>
              <a:latin typeface="Arial"/>
            </a:endParaRPr>
          </a:p>
          <a:p>
            <a:pPr marL="342720" indent="-342720">
              <a:spcBef>
                <a:spcPts val="598"/>
              </a:spcBef>
              <a:buClr>
                <a:srgbClr val="0099cc"/>
              </a:buClr>
              <a:buSzPct val="120000"/>
              <a:buFont typeface="Wingdings" charset="2"/>
              <a:buChar char=""/>
            </a:pPr>
            <a:endParaRPr b="0" lang="en-US" sz="2400" spc="-1" strike="noStrike">
              <a:solidFill>
                <a:srgbClr val="000000"/>
              </a:solidFill>
              <a:latin typeface="Arial"/>
            </a:endParaRPr>
          </a:p>
        </p:txBody>
      </p:sp>
      <p:pic>
        <p:nvPicPr>
          <p:cNvPr id="100" name="Chart 6" descr=""/>
          <p:cNvPicPr/>
          <p:nvPr/>
        </p:nvPicPr>
        <p:blipFill>
          <a:blip r:embed="rId1"/>
          <a:stretch/>
        </p:blipFill>
        <p:spPr>
          <a:xfrm>
            <a:off x="4578480" y="1743120"/>
            <a:ext cx="4114800" cy="2347920"/>
          </a:xfrm>
          <a:prstGeom prst="rect">
            <a:avLst/>
          </a:prstGeom>
          <a:ln>
            <a:noFill/>
          </a:ln>
        </p:spPr>
      </p:pic>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TextShape 1"/>
          <p:cNvSpPr txBox="1"/>
          <p:nvPr/>
        </p:nvSpPr>
        <p:spPr>
          <a:xfrm>
            <a:off x="1364760" y="414360"/>
            <a:ext cx="7473960" cy="743040"/>
          </a:xfrm>
          <a:prstGeom prst="rect">
            <a:avLst/>
          </a:prstGeom>
          <a:noFill/>
          <a:ln>
            <a:noFill/>
          </a:ln>
        </p:spPr>
        <p:txBody>
          <a:bodyPr anchor="ctr"/>
          <a:p>
            <a:pPr/>
            <a:r>
              <a:rPr b="1" lang="en-US" sz="3600" spc="-1" strike="noStrike">
                <a:solidFill>
                  <a:srgbClr val="0099cc"/>
                </a:solidFill>
                <a:latin typeface="Arial"/>
              </a:rPr>
              <a:t>Why has the CSR remained low?</a:t>
            </a:r>
            <a:endParaRPr b="1" lang="en-US" sz="3600" spc="-1" strike="noStrike">
              <a:solidFill>
                <a:srgbClr val="0099cc"/>
              </a:solidFill>
              <a:latin typeface="Arial"/>
            </a:endParaRPr>
          </a:p>
        </p:txBody>
      </p:sp>
      <p:sp>
        <p:nvSpPr>
          <p:cNvPr id="102" name="TextShape 2"/>
          <p:cNvSpPr txBox="1"/>
          <p:nvPr/>
        </p:nvSpPr>
        <p:spPr>
          <a:xfrm>
            <a:off x="752040" y="1157400"/>
            <a:ext cx="7782120" cy="3357360"/>
          </a:xfrm>
          <a:prstGeom prst="rect">
            <a:avLst/>
          </a:prstGeom>
          <a:noFill/>
          <a:ln>
            <a:noFill/>
          </a:ln>
        </p:spPr>
        <p:txBody>
          <a:bodyPr>
            <a:normAutofit/>
          </a:bodyPr>
          <a:p>
            <a:pPr marL="342720" indent="-342720">
              <a:spcBef>
                <a:spcPts val="697"/>
              </a:spcBef>
            </a:pPr>
            <a:r>
              <a:rPr b="0" lang="en-US" sz="2800" spc="-1" strike="noStrike">
                <a:solidFill>
                  <a:srgbClr val="000000"/>
                </a:solidFill>
                <a:latin typeface="Arial"/>
              </a:rPr>
              <a:t>Cataract Surgical Rate in Ghana has remained low and it is declining.  Why is this the case?</a:t>
            </a:r>
            <a:endParaRPr b="0" lang="en-US" sz="2800" spc="-1" strike="noStrike">
              <a:solidFill>
                <a:srgbClr val="000000"/>
              </a:solidFill>
              <a:latin typeface="Arial"/>
            </a:endParaRPr>
          </a:p>
          <a:p>
            <a:pPr marL="342720" indent="-342720">
              <a:spcBef>
                <a:spcPts val="697"/>
              </a:spcBef>
            </a:pPr>
            <a:r>
              <a:rPr b="0" lang="en-US" sz="2800" spc="-1" strike="noStrike">
                <a:solidFill>
                  <a:srgbClr val="000000"/>
                </a:solidFill>
                <a:latin typeface="Arial"/>
              </a:rPr>
              <a:t>2 Reasons :</a:t>
            </a:r>
            <a:endParaRPr b="0" lang="en-US" sz="2800" spc="-1" strike="noStrike">
              <a:solidFill>
                <a:srgbClr val="000000"/>
              </a:solidFill>
              <a:latin typeface="Arial"/>
            </a:endParaRPr>
          </a:p>
          <a:p>
            <a:pPr marL="342720" indent="-342720">
              <a:spcBef>
                <a:spcPts val="697"/>
              </a:spcBef>
              <a:buClr>
                <a:srgbClr val="0099cc"/>
              </a:buClr>
              <a:buSzPct val="120000"/>
              <a:buFont typeface="Arial"/>
              <a:buAutoNum type="arabicPeriod"/>
            </a:pPr>
            <a:r>
              <a:rPr b="0" lang="en-US" sz="2800" spc="-1" strike="noStrike">
                <a:solidFill>
                  <a:srgbClr val="000000"/>
                </a:solidFill>
                <a:latin typeface="Arial"/>
              </a:rPr>
              <a:t>There is no demand for Services – Patients are simply not coming for surgery</a:t>
            </a:r>
            <a:endParaRPr b="0" lang="en-US" sz="2800" spc="-1" strike="noStrike">
              <a:solidFill>
                <a:srgbClr val="000000"/>
              </a:solidFill>
              <a:latin typeface="Arial"/>
            </a:endParaRPr>
          </a:p>
          <a:p>
            <a:pPr marL="342720" indent="-342720">
              <a:spcBef>
                <a:spcPts val="697"/>
              </a:spcBef>
              <a:buClr>
                <a:srgbClr val="0099cc"/>
              </a:buClr>
              <a:buSzPct val="120000"/>
              <a:buFont typeface="Arial"/>
              <a:buAutoNum type="arabicPeriod"/>
            </a:pPr>
            <a:r>
              <a:rPr b="0" lang="en-US" sz="2800" spc="-1" strike="noStrike">
                <a:solidFill>
                  <a:srgbClr val="000000"/>
                </a:solidFill>
                <a:latin typeface="Arial"/>
              </a:rPr>
              <a:t>There is a long waiting list  but the eye unit is not functioning effectively or efficiently</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endParaRPr b="0" lang="en-US" sz="2800" spc="-1" strike="noStrike">
              <a:solidFill>
                <a:srgbClr val="000000"/>
              </a:solid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TextShape 1"/>
          <p:cNvSpPr txBox="1"/>
          <p:nvPr/>
        </p:nvSpPr>
        <p:spPr>
          <a:xfrm>
            <a:off x="1353960" y="414360"/>
            <a:ext cx="7485120" cy="743040"/>
          </a:xfrm>
          <a:prstGeom prst="rect">
            <a:avLst/>
          </a:prstGeom>
          <a:noFill/>
          <a:ln>
            <a:noFill/>
          </a:ln>
        </p:spPr>
        <p:txBody>
          <a:bodyPr anchor="ctr"/>
          <a:p>
            <a:pPr/>
            <a:r>
              <a:rPr b="1" lang="en-US" sz="3600" spc="-1" strike="noStrike">
                <a:solidFill>
                  <a:srgbClr val="128db3"/>
                </a:solidFill>
                <a:latin typeface="Arial"/>
              </a:rPr>
              <a:t>Why are  people not coming for surgery?</a:t>
            </a:r>
            <a:endParaRPr b="1" lang="en-US" sz="3600" spc="-1" strike="noStrike">
              <a:solidFill>
                <a:srgbClr val="0099cc"/>
              </a:solidFill>
              <a:latin typeface="Arial"/>
            </a:endParaRPr>
          </a:p>
        </p:txBody>
      </p:sp>
      <p:sp>
        <p:nvSpPr>
          <p:cNvPr id="104" name="TextShape 2"/>
          <p:cNvSpPr txBox="1"/>
          <p:nvPr/>
        </p:nvSpPr>
        <p:spPr>
          <a:xfrm>
            <a:off x="636120" y="1428840"/>
            <a:ext cx="7898040" cy="3085920"/>
          </a:xfrm>
          <a:prstGeom prst="rect">
            <a:avLst/>
          </a:prstGeom>
          <a:noFill/>
          <a:ln>
            <a:noFill/>
          </a:ln>
        </p:spPr>
        <p:txBody>
          <a:bodyPr>
            <a:normAutofit/>
          </a:bodyPr>
          <a:p>
            <a:pPr marL="514080" indent="-514080">
              <a:spcBef>
                <a:spcPts val="697"/>
              </a:spcBef>
              <a:buClr>
                <a:srgbClr val="0099cc"/>
              </a:buClr>
              <a:buSzPct val="120000"/>
              <a:buFont typeface="Arial"/>
              <a:buAutoNum type="arabicPeriod"/>
            </a:pPr>
            <a:r>
              <a:rPr b="1" lang="en-US" sz="2800" spc="-1" strike="noStrike">
                <a:solidFill>
                  <a:srgbClr val="000000"/>
                </a:solidFill>
                <a:latin typeface="Arial"/>
              </a:rPr>
              <a:t>Lack of Awareness </a:t>
            </a:r>
            <a:r>
              <a:rPr b="0" lang="en-US" sz="2800" spc="-1" strike="noStrike">
                <a:solidFill>
                  <a:srgbClr val="000000"/>
                </a:solidFill>
                <a:latin typeface="Arial"/>
              </a:rPr>
              <a:t>– patients do not know that cataract blindness is treatable or even that treatment is available near them</a:t>
            </a:r>
            <a:endParaRPr b="0" lang="en-US" sz="2800" spc="-1" strike="noStrike">
              <a:solidFill>
                <a:srgbClr val="000000"/>
              </a:solidFill>
              <a:latin typeface="Arial"/>
            </a:endParaRPr>
          </a:p>
          <a:p>
            <a:pPr marL="514080" indent="-514080">
              <a:spcBef>
                <a:spcPts val="697"/>
              </a:spcBef>
              <a:buClr>
                <a:srgbClr val="0099cc"/>
              </a:buClr>
              <a:buSzPct val="120000"/>
              <a:buFont typeface="Arial"/>
              <a:buAutoNum type="arabicPeriod"/>
            </a:pPr>
            <a:r>
              <a:rPr b="1" lang="en-US" sz="2800" spc="-1" strike="noStrike">
                <a:solidFill>
                  <a:srgbClr val="000000"/>
                </a:solidFill>
                <a:latin typeface="Arial"/>
              </a:rPr>
              <a:t>Beliefs</a:t>
            </a:r>
            <a:r>
              <a:rPr b="0" lang="en-US" sz="2800" spc="-1" strike="noStrike">
                <a:solidFill>
                  <a:srgbClr val="000000"/>
                </a:solidFill>
                <a:latin typeface="Arial"/>
              </a:rPr>
              <a:t> – reports indicate that elderly people are often resigned to sight loss, believing it to be just part of the aging process, or that there is no need for good sight when you are old</a:t>
            </a:r>
            <a:endParaRPr b="0" lang="en-US" sz="2800" spc="-1" strike="noStrike">
              <a:solidFill>
                <a:srgbClr val="000000"/>
              </a:solidFill>
              <a:latin typeface="Arial"/>
            </a:endParaRPr>
          </a:p>
          <a:p>
            <a:pPr marL="514080" indent="-514080">
              <a:spcBef>
                <a:spcPts val="697"/>
              </a:spcBef>
              <a:buClr>
                <a:srgbClr val="0099cc"/>
              </a:buClr>
              <a:buSzPct val="120000"/>
              <a:buFont typeface="Wingdings" charset="2"/>
              <a:buChar char=""/>
            </a:pPr>
            <a:endParaRPr b="0" lang="en-US" sz="2800" spc="-1" strike="noStrike">
              <a:solidFill>
                <a:srgbClr val="000000"/>
              </a:solid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TextShape 1"/>
          <p:cNvSpPr txBox="1"/>
          <p:nvPr/>
        </p:nvSpPr>
        <p:spPr>
          <a:xfrm>
            <a:off x="1459080" y="414360"/>
            <a:ext cx="7380000" cy="743040"/>
          </a:xfrm>
          <a:prstGeom prst="rect">
            <a:avLst/>
          </a:prstGeom>
          <a:noFill/>
          <a:ln>
            <a:noFill/>
          </a:ln>
        </p:spPr>
        <p:txBody>
          <a:bodyPr anchor="ctr"/>
          <a:p>
            <a:pPr/>
            <a:r>
              <a:rPr b="1" lang="en-US" sz="3600" spc="-1" strike="noStrike">
                <a:solidFill>
                  <a:srgbClr val="128db3"/>
                </a:solidFill>
                <a:latin typeface="Arial"/>
              </a:rPr>
              <a:t>Why are  people not coming for surgery?</a:t>
            </a:r>
            <a:endParaRPr b="1" lang="en-US" sz="3600" spc="-1" strike="noStrike">
              <a:solidFill>
                <a:srgbClr val="0099cc"/>
              </a:solidFill>
              <a:latin typeface="Arial"/>
            </a:endParaRPr>
          </a:p>
        </p:txBody>
      </p:sp>
      <p:sp>
        <p:nvSpPr>
          <p:cNvPr id="106" name="TextShape 2"/>
          <p:cNvSpPr txBox="1"/>
          <p:nvPr/>
        </p:nvSpPr>
        <p:spPr>
          <a:xfrm>
            <a:off x="369720" y="1428840"/>
            <a:ext cx="8469360" cy="3085920"/>
          </a:xfrm>
          <a:prstGeom prst="rect">
            <a:avLst/>
          </a:prstGeom>
          <a:noFill/>
          <a:ln>
            <a:noFill/>
          </a:ln>
        </p:spPr>
        <p:txBody>
          <a:bodyPr>
            <a:normAutofit/>
          </a:bodyPr>
          <a:p>
            <a:pPr marL="514080" indent="-514080">
              <a:spcBef>
                <a:spcPts val="697"/>
              </a:spcBef>
              <a:buClr>
                <a:srgbClr val="0099cc"/>
              </a:buClr>
              <a:buSzPct val="120000"/>
              <a:buFont typeface="Arial"/>
              <a:buAutoNum type="arabicPeriod" startAt="3"/>
            </a:pPr>
            <a:r>
              <a:rPr b="1" lang="en-US" sz="2800" spc="-1" strike="noStrike">
                <a:solidFill>
                  <a:srgbClr val="000000"/>
                </a:solidFill>
                <a:latin typeface="Arial"/>
              </a:rPr>
              <a:t>Cost</a:t>
            </a:r>
            <a:r>
              <a:rPr b="0" lang="en-US" sz="2800" spc="-1" strike="noStrike">
                <a:solidFill>
                  <a:srgbClr val="000000"/>
                </a:solidFill>
                <a:latin typeface="Arial"/>
              </a:rPr>
              <a:t> – Cost is a repeated barrier as patients experience both direct and indirect costs if they wish to get surgery  and sometimes other family priorities are regarded as more important</a:t>
            </a:r>
            <a:endParaRPr b="0" lang="en-US" sz="2800" spc="-1" strike="noStrike">
              <a:solidFill>
                <a:srgbClr val="000000"/>
              </a:solidFill>
              <a:latin typeface="Arial"/>
            </a:endParaRPr>
          </a:p>
          <a:p>
            <a:pPr marL="514080" indent="-514080">
              <a:spcBef>
                <a:spcPts val="697"/>
              </a:spcBef>
              <a:buClr>
                <a:srgbClr val="0099cc"/>
              </a:buClr>
              <a:buSzPct val="120000"/>
              <a:buFont typeface="Arial"/>
              <a:buAutoNum type="arabicPeriod" startAt="3"/>
            </a:pPr>
            <a:r>
              <a:rPr b="1" lang="en-US" sz="2800" spc="-1" strike="noStrike">
                <a:solidFill>
                  <a:srgbClr val="000000"/>
                </a:solidFill>
                <a:latin typeface="Arial"/>
              </a:rPr>
              <a:t>Distance</a:t>
            </a:r>
            <a:r>
              <a:rPr b="0" lang="en-US" sz="2800" spc="-1" strike="noStrike">
                <a:solidFill>
                  <a:srgbClr val="000000"/>
                </a:solidFill>
                <a:latin typeface="Arial"/>
              </a:rPr>
              <a:t> – Distance from the hospital or lack of transportation remains a challenge  for  many</a:t>
            </a:r>
            <a:endParaRPr b="0" lang="en-US" sz="2800" spc="-1" strike="noStrike">
              <a:solidFill>
                <a:srgbClr val="000000"/>
              </a:solidFill>
              <a:latin typeface="Arial"/>
            </a:endParaRPr>
          </a:p>
          <a:p>
            <a:pPr marL="514080" indent="-514080">
              <a:spcBef>
                <a:spcPts val="697"/>
              </a:spcBef>
              <a:buClr>
                <a:srgbClr val="0099cc"/>
              </a:buClr>
              <a:buSzPct val="120000"/>
              <a:buFont typeface="Wingdings" charset="2"/>
              <a:buChar char=""/>
            </a:pPr>
            <a:endParaRPr b="0" lang="en-US" sz="2800" spc="-1" strike="noStrike">
              <a:solidFill>
                <a:srgbClr val="000000"/>
              </a:solid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TextShape 1"/>
          <p:cNvSpPr txBox="1"/>
          <p:nvPr/>
        </p:nvSpPr>
        <p:spPr>
          <a:xfrm>
            <a:off x="1701720" y="414360"/>
            <a:ext cx="7137360" cy="743040"/>
          </a:xfrm>
          <a:prstGeom prst="rect">
            <a:avLst/>
          </a:prstGeom>
          <a:noFill/>
          <a:ln>
            <a:noFill/>
          </a:ln>
        </p:spPr>
        <p:txBody>
          <a:bodyPr anchor="ctr"/>
          <a:p>
            <a:pPr/>
            <a:r>
              <a:rPr b="1" lang="en-US" sz="3600" spc="-1" strike="noStrike">
                <a:solidFill>
                  <a:srgbClr val="128db3"/>
                </a:solidFill>
                <a:latin typeface="Arial"/>
              </a:rPr>
              <a:t>Why are  people not coming for surgery?</a:t>
            </a:r>
            <a:endParaRPr b="1" lang="en-US" sz="3600" spc="-1" strike="noStrike">
              <a:solidFill>
                <a:srgbClr val="0099cc"/>
              </a:solidFill>
              <a:latin typeface="Arial"/>
            </a:endParaRPr>
          </a:p>
        </p:txBody>
      </p:sp>
      <p:sp>
        <p:nvSpPr>
          <p:cNvPr id="108" name="TextShape 2"/>
          <p:cNvSpPr txBox="1"/>
          <p:nvPr/>
        </p:nvSpPr>
        <p:spPr>
          <a:xfrm>
            <a:off x="404640" y="1428840"/>
            <a:ext cx="8275680" cy="3085920"/>
          </a:xfrm>
          <a:prstGeom prst="rect">
            <a:avLst/>
          </a:prstGeom>
          <a:noFill/>
          <a:ln>
            <a:noFill/>
          </a:ln>
        </p:spPr>
        <p:txBody>
          <a:bodyPr>
            <a:normAutofit/>
          </a:bodyPr>
          <a:p>
            <a:pPr marL="514080" indent="-514080">
              <a:spcBef>
                <a:spcPts val="598"/>
              </a:spcBef>
              <a:buClr>
                <a:srgbClr val="0099cc"/>
              </a:buClr>
              <a:buSzPct val="120000"/>
              <a:buFont typeface="Arial"/>
              <a:buAutoNum type="arabicPeriod" startAt="5"/>
            </a:pPr>
            <a:r>
              <a:rPr b="1" lang="en-US" sz="2400" spc="-1" strike="noStrike">
                <a:solidFill>
                  <a:srgbClr val="000000"/>
                </a:solidFill>
                <a:latin typeface="Arial"/>
              </a:rPr>
              <a:t>Traditional Healers/ prayer camps </a:t>
            </a:r>
            <a:r>
              <a:rPr b="0" lang="en-US" sz="2400" spc="-1" strike="noStrike">
                <a:solidFill>
                  <a:srgbClr val="000000"/>
                </a:solidFill>
                <a:latin typeface="Arial"/>
              </a:rPr>
              <a:t>– </a:t>
            </a:r>
            <a:r>
              <a:rPr b="1" lang="en-US" sz="2400" spc="-1" strike="noStrike">
                <a:solidFill>
                  <a:srgbClr val="000000"/>
                </a:solidFill>
                <a:latin typeface="Arial"/>
              </a:rPr>
              <a:t> </a:t>
            </a:r>
            <a:r>
              <a:rPr b="0" lang="en-US" sz="2400" spc="-1" strike="noStrike">
                <a:solidFill>
                  <a:srgbClr val="000000"/>
                </a:solidFill>
                <a:latin typeface="Arial"/>
              </a:rPr>
              <a:t>Easier access to alternative care is a challenge in many settings.</a:t>
            </a:r>
            <a:endParaRPr b="0" lang="en-US" sz="2400" spc="-1" strike="noStrike">
              <a:solidFill>
                <a:srgbClr val="000000"/>
              </a:solidFill>
              <a:latin typeface="Arial"/>
            </a:endParaRPr>
          </a:p>
          <a:p>
            <a:pPr marL="514080" indent="-514080">
              <a:spcBef>
                <a:spcPts val="598"/>
              </a:spcBef>
              <a:buClr>
                <a:srgbClr val="0099cc"/>
              </a:buClr>
              <a:buSzPct val="120000"/>
              <a:buFont typeface="Arial"/>
              <a:buAutoNum type="arabicPeriod" startAt="5"/>
            </a:pPr>
            <a:r>
              <a:rPr b="1" lang="en-US" sz="2400" spc="-1" strike="noStrike">
                <a:solidFill>
                  <a:srgbClr val="000000"/>
                </a:solidFill>
                <a:latin typeface="Arial"/>
              </a:rPr>
              <a:t>Fear </a:t>
            </a:r>
            <a:r>
              <a:rPr b="0" lang="en-US" sz="2400" spc="-1" strike="noStrike">
                <a:solidFill>
                  <a:srgbClr val="000000"/>
                </a:solidFill>
                <a:latin typeface="Arial"/>
              </a:rPr>
              <a:t>– Overall lack of knowledge about cataract and its treatment results in fear of surgery</a:t>
            </a:r>
            <a:endParaRPr b="0" lang="en-US" sz="2400" spc="-1" strike="noStrike">
              <a:solidFill>
                <a:srgbClr val="000000"/>
              </a:solidFill>
              <a:latin typeface="Arial"/>
            </a:endParaRPr>
          </a:p>
          <a:p>
            <a:pPr marL="514080" indent="-514080">
              <a:spcBef>
                <a:spcPts val="499"/>
              </a:spcBef>
            </a:pPr>
            <a:r>
              <a:rPr b="0" i="1" lang="en-US" sz="2000" spc="-1" strike="noStrike">
                <a:solidFill>
                  <a:srgbClr val="000000"/>
                </a:solidFill>
                <a:latin typeface="Arial"/>
              </a:rPr>
              <a:t>      </a:t>
            </a:r>
            <a:r>
              <a:rPr b="0" i="1" lang="en-US" sz="2000" spc="-1" strike="noStrike">
                <a:solidFill>
                  <a:srgbClr val="1685a6"/>
                </a:solidFill>
                <a:latin typeface="Arial"/>
              </a:rPr>
              <a:t>There may be many other barriers specific to different areas in the country  and it is important to attempt to understand these so appropriate services and health education activities can be developed to help overcome them</a:t>
            </a:r>
            <a:endParaRPr b="0" lang="en-US" sz="2000" spc="-1" strike="noStrike">
              <a:solidFill>
                <a:srgbClr val="000000"/>
              </a:solidFill>
              <a:latin typeface="Arial"/>
            </a:endParaRPr>
          </a:p>
          <a:p>
            <a:pPr marL="514080" indent="-514080">
              <a:spcBef>
                <a:spcPts val="499"/>
              </a:spcBef>
              <a:buClr>
                <a:srgbClr val="0099cc"/>
              </a:buClr>
              <a:buSzPct val="120000"/>
              <a:buFont typeface="Wingdings" charset="2"/>
              <a:buChar char=""/>
            </a:pPr>
            <a:endParaRPr b="0" lang="en-US" sz="2000" spc="-1" strike="noStrike">
              <a:solidFill>
                <a:srgbClr val="000000"/>
              </a:solid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1685a6"/>
                </a:solidFill>
                <a:latin typeface="Arial"/>
              </a:rPr>
              <a:t>Managing Lack of Demand</a:t>
            </a:r>
            <a:endParaRPr b="1" lang="en-US" sz="3600" spc="-1" strike="noStrike">
              <a:solidFill>
                <a:srgbClr val="0099cc"/>
              </a:solidFill>
              <a:latin typeface="Arial"/>
            </a:endParaRPr>
          </a:p>
        </p:txBody>
      </p:sp>
      <p:graphicFrame>
        <p:nvGraphicFramePr>
          <p:cNvPr id="110" name="Table 2"/>
          <p:cNvGraphicFramePr/>
          <p:nvPr/>
        </p:nvGraphicFramePr>
        <p:xfrm>
          <a:off x="457200" y="1200240"/>
          <a:ext cx="8229600" cy="3154320"/>
        </p:xfrm>
        <a:graphic>
          <a:graphicData uri="http://schemas.openxmlformats.org/drawingml/2006/table">
            <a:tbl>
              <a:tblPr/>
              <a:tblGrid>
                <a:gridCol w="4114800"/>
                <a:gridCol w="4114800"/>
              </a:tblGrid>
              <a:tr h="388800">
                <a:tc>
                  <a:txBody>
                    <a:bodyPr lIns="90000" rIns="90000" tIns="34200" bIns="34200"/>
                    <a:p>
                      <a:pPr/>
                      <a:r>
                        <a:rPr b="1" lang="en-US" sz="2100" spc="-1" strike="noStrike">
                          <a:solidFill>
                            <a:srgbClr val="ffffff"/>
                          </a:solidFill>
                          <a:latin typeface="Arial"/>
                        </a:rPr>
                        <a:t>Barrier</a:t>
                      </a:r>
                      <a:endParaRPr b="0" lang="en-US" sz="21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18720">
                      <a:solidFill>
                        <a:srgbClr val="ffffff"/>
                      </a:solidFill>
                    </a:lnB>
                    <a:solidFill>
                      <a:srgbClr val="bbe0e3"/>
                    </a:solidFill>
                  </a:tcPr>
                </a:tc>
                <a:tc>
                  <a:txBody>
                    <a:bodyPr lIns="90000" rIns="90000" tIns="34200" bIns="34200"/>
                    <a:p>
                      <a:pPr/>
                      <a:r>
                        <a:rPr b="1" lang="en-US" sz="2100" spc="-1" strike="noStrike">
                          <a:solidFill>
                            <a:srgbClr val="ffffff"/>
                          </a:solidFill>
                          <a:latin typeface="Arial"/>
                        </a:rPr>
                        <a:t>Option for Managing</a:t>
                      </a:r>
                      <a:endParaRPr b="0" lang="en-US" sz="21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18720">
                      <a:solidFill>
                        <a:srgbClr val="ffffff"/>
                      </a:solidFill>
                    </a:lnB>
                    <a:solidFill>
                      <a:srgbClr val="bbe0e3"/>
                    </a:solidFill>
                  </a:tcPr>
                </a:tc>
              </a:tr>
              <a:tr h="389160">
                <a:tc>
                  <a:txBody>
                    <a:bodyPr lIns="90000" rIns="90000" tIns="34200" bIns="34200"/>
                    <a:p>
                      <a:pPr/>
                      <a:r>
                        <a:rPr b="0" lang="en-US" sz="2100" spc="-1" strike="noStrike">
                          <a:solidFill>
                            <a:srgbClr val="000000"/>
                          </a:solidFill>
                          <a:latin typeface="Arial"/>
                        </a:rPr>
                        <a:t>Lack of </a:t>
                      </a:r>
                      <a:r>
                        <a:rPr b="1" lang="en-US" sz="2100" spc="-1" strike="noStrike">
                          <a:solidFill>
                            <a:srgbClr val="000000"/>
                          </a:solidFill>
                          <a:latin typeface="Arial"/>
                        </a:rPr>
                        <a:t>Awareness</a:t>
                      </a:r>
                      <a:endParaRPr b="0" lang="en-US" sz="2100" spc="-1" strike="noStrike">
                        <a:solidFill>
                          <a:srgbClr val="000000"/>
                        </a:solidFill>
                        <a:latin typeface="Arial"/>
                      </a:endParaRPr>
                    </a:p>
                  </a:txBody>
                  <a:tcPr marL="90000" marR="90000">
                    <a:lnL w="5760">
                      <a:solidFill>
                        <a:srgbClr val="ffffff"/>
                      </a:solidFill>
                    </a:lnL>
                    <a:lnR w="5760">
                      <a:solidFill>
                        <a:srgbClr val="ffffff"/>
                      </a:solidFill>
                    </a:lnR>
                    <a:lnT w="18720">
                      <a:solidFill>
                        <a:srgbClr val="ffffff"/>
                      </a:solidFill>
                    </a:lnT>
                    <a:lnB w="5760">
                      <a:solidFill>
                        <a:srgbClr val="ffffff"/>
                      </a:solidFill>
                    </a:lnB>
                    <a:solidFill>
                      <a:srgbClr val="e7f3f4"/>
                    </a:solidFill>
                  </a:tcPr>
                </a:tc>
                <a:tc>
                  <a:txBody>
                    <a:bodyPr lIns="90000" rIns="90000" tIns="34200" bIns="34200"/>
                    <a:p>
                      <a:pPr/>
                      <a:r>
                        <a:rPr b="0" lang="en-US" sz="2100" spc="-1" strike="noStrike">
                          <a:solidFill>
                            <a:srgbClr val="000000"/>
                          </a:solidFill>
                          <a:latin typeface="Arial"/>
                        </a:rPr>
                        <a:t>Promoting your services</a:t>
                      </a:r>
                      <a:endParaRPr b="0" lang="en-US" sz="2100" spc="-1" strike="noStrike">
                        <a:solidFill>
                          <a:srgbClr val="000000"/>
                        </a:solidFill>
                        <a:latin typeface="Arial"/>
                      </a:endParaRPr>
                    </a:p>
                  </a:txBody>
                  <a:tcPr marL="90000" marR="90000">
                    <a:lnL w="5760">
                      <a:solidFill>
                        <a:srgbClr val="ffffff"/>
                      </a:solidFill>
                    </a:lnL>
                    <a:lnR w="5760">
                      <a:solidFill>
                        <a:srgbClr val="ffffff"/>
                      </a:solidFill>
                    </a:lnR>
                    <a:lnT w="18720">
                      <a:solidFill>
                        <a:srgbClr val="ffffff"/>
                      </a:solidFill>
                    </a:lnT>
                    <a:lnB w="5760">
                      <a:solidFill>
                        <a:srgbClr val="ffffff"/>
                      </a:solidFill>
                    </a:lnB>
                    <a:solidFill>
                      <a:srgbClr val="e7f3f4"/>
                    </a:solidFill>
                  </a:tcPr>
                </a:tc>
              </a:tr>
              <a:tr h="1028520">
                <a:tc>
                  <a:txBody>
                    <a:bodyPr lIns="90000" rIns="90000" tIns="34200" bIns="34200"/>
                    <a:p>
                      <a:pPr/>
                      <a:r>
                        <a:rPr b="1" lang="en-US" sz="2100" spc="-1" strike="noStrike">
                          <a:solidFill>
                            <a:srgbClr val="000000"/>
                          </a:solidFill>
                          <a:latin typeface="Arial"/>
                        </a:rPr>
                        <a:t>Beliefs</a:t>
                      </a:r>
                      <a:endParaRPr b="0" lang="en-US" sz="21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c>
                  <a:txBody>
                    <a:bodyPr lIns="90000" rIns="90000" tIns="34200" bIns="34200"/>
                    <a:p>
                      <a:pPr/>
                      <a:r>
                        <a:rPr b="0" lang="en-US" sz="2100" spc="-1" strike="noStrike">
                          <a:solidFill>
                            <a:srgbClr val="000000"/>
                          </a:solidFill>
                          <a:latin typeface="Arial"/>
                        </a:rPr>
                        <a:t>Providing Health Education in a culturally sensitive manner</a:t>
                      </a:r>
                      <a:endParaRPr b="0" lang="en-US" sz="21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r>
              <a:tr h="1347840">
                <a:tc>
                  <a:txBody>
                    <a:bodyPr lIns="90000" rIns="90000" tIns="34200" bIns="34200"/>
                    <a:p>
                      <a:pPr/>
                      <a:r>
                        <a:rPr b="1" lang="en-US" sz="2100" spc="-1" strike="noStrike">
                          <a:solidFill>
                            <a:srgbClr val="000000"/>
                          </a:solidFill>
                          <a:latin typeface="Arial"/>
                        </a:rPr>
                        <a:t>Cost</a:t>
                      </a:r>
                      <a:endParaRPr b="0" lang="en-US" sz="21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c>
                  <a:txBody>
                    <a:bodyPr lIns="90000" rIns="90000" tIns="34200" bIns="34200"/>
                    <a:p>
                      <a:pPr/>
                      <a:r>
                        <a:rPr b="0" lang="en-US" sz="2100" spc="-1" strike="noStrike">
                          <a:solidFill>
                            <a:srgbClr val="000000"/>
                          </a:solidFill>
                          <a:latin typeface="Arial"/>
                        </a:rPr>
                        <a:t>Identifying ways to minimize the payment burden on patients or reduce costs in the clinic</a:t>
                      </a:r>
                      <a:endParaRPr b="0" lang="en-US" sz="21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r>
            </a:tbl>
          </a:graphicData>
        </a:graphic>
      </p:graphicFrame>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1685a6"/>
                </a:solidFill>
                <a:latin typeface="Arial"/>
              </a:rPr>
              <a:t>Managing Lack of Demand</a:t>
            </a:r>
            <a:endParaRPr b="1" lang="en-US" sz="3600" spc="-1" strike="noStrike">
              <a:solidFill>
                <a:srgbClr val="0099cc"/>
              </a:solidFill>
              <a:latin typeface="Arial"/>
            </a:endParaRPr>
          </a:p>
        </p:txBody>
      </p:sp>
      <p:graphicFrame>
        <p:nvGraphicFramePr>
          <p:cNvPr id="112" name="Table 2"/>
          <p:cNvGraphicFramePr/>
          <p:nvPr/>
        </p:nvGraphicFramePr>
        <p:xfrm>
          <a:off x="457200" y="1200240"/>
          <a:ext cx="8229600" cy="3200400"/>
        </p:xfrm>
        <a:graphic>
          <a:graphicData uri="http://schemas.openxmlformats.org/drawingml/2006/table">
            <a:tbl>
              <a:tblPr/>
              <a:tblGrid>
                <a:gridCol w="4114800"/>
                <a:gridCol w="4114800"/>
              </a:tblGrid>
              <a:tr h="434880">
                <a:tc>
                  <a:txBody>
                    <a:bodyPr lIns="90000" rIns="90000" tIns="34200" bIns="34200"/>
                    <a:p>
                      <a:pPr/>
                      <a:r>
                        <a:rPr b="1" lang="en-US" sz="2400" spc="-1" strike="noStrike">
                          <a:solidFill>
                            <a:srgbClr val="ffffff"/>
                          </a:solidFill>
                          <a:latin typeface="Arial"/>
                        </a:rPr>
                        <a:t>Barrier</a:t>
                      </a:r>
                      <a:endParaRPr b="0" lang="en-US" sz="24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18720">
                      <a:solidFill>
                        <a:srgbClr val="ffffff"/>
                      </a:solidFill>
                    </a:lnB>
                    <a:solidFill>
                      <a:srgbClr val="bbe0e3"/>
                    </a:solidFill>
                  </a:tcPr>
                </a:tc>
                <a:tc>
                  <a:txBody>
                    <a:bodyPr lIns="90000" rIns="90000" tIns="34200" bIns="34200"/>
                    <a:p>
                      <a:pPr/>
                      <a:r>
                        <a:rPr b="1" lang="en-US" sz="2400" spc="-1" strike="noStrike">
                          <a:solidFill>
                            <a:srgbClr val="ffffff"/>
                          </a:solidFill>
                          <a:latin typeface="Arial"/>
                        </a:rPr>
                        <a:t>Options for managing </a:t>
                      </a:r>
                      <a:endParaRPr b="0" lang="en-US" sz="24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18720">
                      <a:solidFill>
                        <a:srgbClr val="ffffff"/>
                      </a:solidFill>
                    </a:lnB>
                    <a:solidFill>
                      <a:srgbClr val="bbe0e3"/>
                    </a:solidFill>
                  </a:tcPr>
                </a:tc>
              </a:tr>
              <a:tr h="800280">
                <a:tc>
                  <a:txBody>
                    <a:bodyPr lIns="90000" rIns="90000" tIns="34200" bIns="34200"/>
                    <a:p>
                      <a:pPr/>
                      <a:r>
                        <a:rPr b="1" lang="en-US" sz="2400" spc="-1" strike="noStrike">
                          <a:solidFill>
                            <a:srgbClr val="000000"/>
                          </a:solidFill>
                          <a:latin typeface="Arial"/>
                        </a:rPr>
                        <a:t>Distance</a:t>
                      </a:r>
                      <a:endParaRPr b="0" lang="en-US" sz="2400" spc="-1" strike="noStrike">
                        <a:solidFill>
                          <a:srgbClr val="000000"/>
                        </a:solidFill>
                        <a:latin typeface="Arial"/>
                      </a:endParaRPr>
                    </a:p>
                  </a:txBody>
                  <a:tcPr marL="90000" marR="90000">
                    <a:lnL w="5760">
                      <a:solidFill>
                        <a:srgbClr val="ffffff"/>
                      </a:solidFill>
                    </a:lnL>
                    <a:lnR w="5760">
                      <a:solidFill>
                        <a:srgbClr val="ffffff"/>
                      </a:solidFill>
                    </a:lnR>
                    <a:lnT w="18720">
                      <a:solidFill>
                        <a:srgbClr val="ffffff"/>
                      </a:solidFill>
                    </a:lnT>
                    <a:lnB w="5760">
                      <a:solidFill>
                        <a:srgbClr val="ffffff"/>
                      </a:solidFill>
                    </a:lnB>
                    <a:solidFill>
                      <a:srgbClr val="e7f3f4"/>
                    </a:solidFill>
                  </a:tcPr>
                </a:tc>
                <a:tc>
                  <a:txBody>
                    <a:bodyPr lIns="90000" rIns="90000" tIns="34200" bIns="34200"/>
                    <a:p>
                      <a:pPr/>
                      <a:r>
                        <a:rPr b="0" lang="en-US" sz="2400" spc="-1" strike="noStrike">
                          <a:solidFill>
                            <a:srgbClr val="000000"/>
                          </a:solidFill>
                          <a:latin typeface="Arial"/>
                        </a:rPr>
                        <a:t>Consider outreach or transport for patients</a:t>
                      </a:r>
                      <a:endParaRPr b="0" lang="en-US" sz="2400" spc="-1" strike="noStrike">
                        <a:solidFill>
                          <a:srgbClr val="000000"/>
                        </a:solidFill>
                        <a:latin typeface="Arial"/>
                      </a:endParaRPr>
                    </a:p>
                  </a:txBody>
                  <a:tcPr marL="90000" marR="90000">
                    <a:lnL w="5760">
                      <a:solidFill>
                        <a:srgbClr val="ffffff"/>
                      </a:solidFill>
                    </a:lnL>
                    <a:lnR w="5760">
                      <a:solidFill>
                        <a:srgbClr val="ffffff"/>
                      </a:solidFill>
                    </a:lnR>
                    <a:lnT w="18720">
                      <a:solidFill>
                        <a:srgbClr val="ffffff"/>
                      </a:solidFill>
                    </a:lnT>
                    <a:lnB w="5760">
                      <a:solidFill>
                        <a:srgbClr val="ffffff"/>
                      </a:solidFill>
                    </a:lnB>
                    <a:solidFill>
                      <a:srgbClr val="e7f3f4"/>
                    </a:solidFill>
                  </a:tcPr>
                </a:tc>
              </a:tr>
              <a:tr h="1164960">
                <a:tc>
                  <a:txBody>
                    <a:bodyPr lIns="90000" rIns="90000" tIns="34200" bIns="34200"/>
                    <a:p>
                      <a:pPr/>
                      <a:r>
                        <a:rPr b="1" lang="en-US" sz="2400" spc="-1" strike="noStrike">
                          <a:solidFill>
                            <a:srgbClr val="000000"/>
                          </a:solidFill>
                          <a:latin typeface="Arial"/>
                        </a:rPr>
                        <a:t>Easy Access to Traditional Healer / Prayer Camps</a:t>
                      </a:r>
                      <a:endParaRPr b="0" lang="en-US" sz="24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c>
                  <a:txBody>
                    <a:bodyPr lIns="90000" rIns="90000" tIns="34200" bIns="34200"/>
                    <a:p>
                      <a:pPr/>
                      <a:r>
                        <a:rPr b="0" lang="en-US" sz="2400" spc="-1" strike="noStrike">
                          <a:solidFill>
                            <a:srgbClr val="000000"/>
                          </a:solidFill>
                          <a:latin typeface="Arial"/>
                        </a:rPr>
                        <a:t>Improving Hospital Access</a:t>
                      </a:r>
                      <a:endParaRPr b="0" lang="en-US" sz="24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r>
              <a:tr h="800280">
                <a:tc>
                  <a:txBody>
                    <a:bodyPr lIns="90000" rIns="90000" tIns="34200" bIns="34200"/>
                    <a:p>
                      <a:pPr/>
                      <a:r>
                        <a:rPr b="1" lang="en-US" sz="2400" spc="-1" strike="noStrike">
                          <a:solidFill>
                            <a:srgbClr val="000000"/>
                          </a:solidFill>
                          <a:latin typeface="Arial"/>
                        </a:rPr>
                        <a:t>Fear </a:t>
                      </a:r>
                      <a:endParaRPr b="0" lang="en-US" sz="24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c>
                  <a:txBody>
                    <a:bodyPr lIns="90000" rIns="90000" tIns="34200" bIns="34200"/>
                    <a:p>
                      <a:pPr/>
                      <a:r>
                        <a:rPr b="0" lang="en-US" sz="2400" spc="-1" strike="noStrike">
                          <a:solidFill>
                            <a:srgbClr val="000000"/>
                          </a:solidFill>
                          <a:latin typeface="Arial"/>
                        </a:rPr>
                        <a:t>Counseling for patients and  family</a:t>
                      </a:r>
                      <a:endParaRPr b="0" lang="en-US" sz="24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r>
            </a:tbl>
          </a:graphicData>
        </a:graphic>
      </p:graphicFrame>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1685a6"/>
                </a:solidFill>
                <a:latin typeface="Arial"/>
              </a:rPr>
              <a:t>Provider related Barriers</a:t>
            </a:r>
            <a:endParaRPr b="1" lang="en-US" sz="3600" spc="-1" strike="noStrike">
              <a:solidFill>
                <a:srgbClr val="0099cc"/>
              </a:solidFill>
              <a:latin typeface="Arial"/>
            </a:endParaRPr>
          </a:p>
        </p:txBody>
      </p:sp>
      <p:sp>
        <p:nvSpPr>
          <p:cNvPr id="114" name="TextShape 2"/>
          <p:cNvSpPr txBox="1"/>
          <p:nvPr/>
        </p:nvSpPr>
        <p:spPr>
          <a:xfrm>
            <a:off x="1143000" y="1428840"/>
            <a:ext cx="3619440" cy="3085920"/>
          </a:xfrm>
          <a:prstGeom prst="rect">
            <a:avLst/>
          </a:prstGeom>
          <a:noFill/>
          <a:ln>
            <a:noFill/>
          </a:ln>
        </p:spPr>
        <p:txBody>
          <a:bodyPr>
            <a:normAutofit/>
          </a:bodyPr>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Provider related barriers are often due to poor planning and management in five key areas</a:t>
            </a:r>
            <a:endParaRPr b="0" lang="en-US" sz="2800" spc="-1" strike="noStrike">
              <a:solidFill>
                <a:srgbClr val="000000"/>
              </a:solidFill>
              <a:latin typeface="Arial"/>
            </a:endParaRPr>
          </a:p>
        </p:txBody>
      </p:sp>
      <p:graphicFrame>
        <p:nvGraphicFramePr>
          <p:cNvPr id="115" name="Table 3"/>
          <p:cNvGraphicFramePr/>
          <p:nvPr/>
        </p:nvGraphicFramePr>
        <p:xfrm>
          <a:off x="4648320" y="1200240"/>
          <a:ext cx="4038480" cy="2925720"/>
        </p:xfrm>
        <a:graphic>
          <a:graphicData uri="http://schemas.openxmlformats.org/drawingml/2006/table">
            <a:tbl>
              <a:tblPr/>
              <a:tblGrid>
                <a:gridCol w="4038480"/>
              </a:tblGrid>
              <a:tr h="525600">
                <a:tc>
                  <a:txBody>
                    <a:bodyPr lIns="90000" rIns="90000" tIns="34200" bIns="34200"/>
                    <a:p>
                      <a:pPr/>
                      <a:r>
                        <a:rPr b="1" lang="en-US" sz="3000" spc="-1" strike="noStrike">
                          <a:solidFill>
                            <a:srgbClr val="ffffff"/>
                          </a:solidFill>
                          <a:latin typeface="Arial"/>
                        </a:rPr>
                        <a:t>Barriers</a:t>
                      </a:r>
                      <a:endParaRPr b="0" lang="en-US" sz="30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18720">
                      <a:solidFill>
                        <a:srgbClr val="ffffff"/>
                      </a:solidFill>
                    </a:lnB>
                    <a:solidFill>
                      <a:srgbClr val="bbe0e3"/>
                    </a:solidFill>
                  </a:tcPr>
                </a:tc>
              </a:tr>
              <a:tr h="480240">
                <a:tc>
                  <a:txBody>
                    <a:bodyPr lIns="90000" rIns="90000" tIns="34200" bIns="34200"/>
                    <a:p>
                      <a:pPr/>
                      <a:r>
                        <a:rPr b="1" i="1" lang="en-US" sz="2700" spc="-1" strike="noStrike">
                          <a:solidFill>
                            <a:srgbClr val="0070c0"/>
                          </a:solidFill>
                          <a:latin typeface="Arial"/>
                        </a:rPr>
                        <a:t>Manpower</a:t>
                      </a:r>
                      <a:endParaRPr b="0" lang="en-US" sz="2700" spc="-1" strike="noStrike">
                        <a:solidFill>
                          <a:srgbClr val="000000"/>
                        </a:solidFill>
                        <a:latin typeface="Arial"/>
                      </a:endParaRPr>
                    </a:p>
                  </a:txBody>
                  <a:tcPr marL="90000" marR="90000">
                    <a:lnL w="5760">
                      <a:solidFill>
                        <a:srgbClr val="ffffff"/>
                      </a:solidFill>
                    </a:lnL>
                    <a:lnR w="5760">
                      <a:solidFill>
                        <a:srgbClr val="ffffff"/>
                      </a:solidFill>
                    </a:lnR>
                    <a:lnT w="18720">
                      <a:solidFill>
                        <a:srgbClr val="ffffff"/>
                      </a:solidFill>
                    </a:lnT>
                    <a:lnB w="5760">
                      <a:solidFill>
                        <a:srgbClr val="ffffff"/>
                      </a:solidFill>
                    </a:lnB>
                    <a:solidFill>
                      <a:srgbClr val="e7f3f4"/>
                    </a:solidFill>
                  </a:tcPr>
                </a:tc>
              </a:tr>
              <a:tr h="480240">
                <a:tc>
                  <a:txBody>
                    <a:bodyPr lIns="90000" rIns="90000" tIns="34200" bIns="34200"/>
                    <a:p>
                      <a:pPr/>
                      <a:r>
                        <a:rPr b="1" i="1" lang="en-US" sz="2700" spc="-1" strike="noStrike">
                          <a:solidFill>
                            <a:srgbClr val="0070c0"/>
                          </a:solidFill>
                          <a:latin typeface="Arial"/>
                        </a:rPr>
                        <a:t>Materials</a:t>
                      </a:r>
                      <a:endParaRPr b="0" lang="en-US" sz="27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r>
              <a:tr h="480240">
                <a:tc>
                  <a:txBody>
                    <a:bodyPr lIns="90000" rIns="90000" tIns="34200" bIns="34200"/>
                    <a:p>
                      <a:pPr/>
                      <a:r>
                        <a:rPr b="1" i="1" lang="en-US" sz="2700" spc="-1" strike="noStrike">
                          <a:solidFill>
                            <a:srgbClr val="0070c0"/>
                          </a:solidFill>
                          <a:latin typeface="Arial"/>
                        </a:rPr>
                        <a:t>Management</a:t>
                      </a:r>
                      <a:endParaRPr b="0" lang="en-US" sz="27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r>
              <a:tr h="480240">
                <a:tc>
                  <a:txBody>
                    <a:bodyPr lIns="90000" rIns="90000" tIns="34200" bIns="34200"/>
                    <a:p>
                      <a:pPr/>
                      <a:r>
                        <a:rPr b="1" i="1" lang="en-US" sz="2700" spc="-1" strike="noStrike">
                          <a:solidFill>
                            <a:srgbClr val="0070c0"/>
                          </a:solidFill>
                          <a:latin typeface="Arial"/>
                        </a:rPr>
                        <a:t>Motivation</a:t>
                      </a:r>
                      <a:endParaRPr b="0" lang="en-US" sz="27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r>
              <a:tr h="480240">
                <a:tc>
                  <a:txBody>
                    <a:bodyPr lIns="90000" rIns="90000" tIns="34200" bIns="34200"/>
                    <a:p>
                      <a:pPr/>
                      <a:r>
                        <a:rPr b="1" i="1" lang="en-US" sz="2700" spc="-1" strike="noStrike">
                          <a:solidFill>
                            <a:srgbClr val="0070c0"/>
                          </a:solidFill>
                          <a:latin typeface="Arial"/>
                        </a:rPr>
                        <a:t>Money</a:t>
                      </a:r>
                      <a:endParaRPr b="0" lang="en-US" sz="2700" spc="-1" strike="noStrike">
                        <a:solidFill>
                          <a:srgbClr val="000000"/>
                        </a:solidFill>
                        <a:latin typeface="Arial"/>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r>
            </a:tbl>
          </a:graphicData>
        </a:graphic>
      </p:graphicFrame>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TextShape 1"/>
          <p:cNvSpPr txBox="1"/>
          <p:nvPr/>
        </p:nvSpPr>
        <p:spPr>
          <a:xfrm>
            <a:off x="1459080" y="414360"/>
            <a:ext cx="7380000" cy="743040"/>
          </a:xfrm>
          <a:prstGeom prst="rect">
            <a:avLst/>
          </a:prstGeom>
          <a:noFill/>
          <a:ln>
            <a:noFill/>
          </a:ln>
        </p:spPr>
        <p:txBody>
          <a:bodyPr anchor="ctr"/>
          <a:p>
            <a:pPr/>
            <a:r>
              <a:rPr b="1" lang="en-US" sz="3600" spc="-1" strike="noStrike">
                <a:solidFill>
                  <a:srgbClr val="1685a6"/>
                </a:solidFill>
                <a:latin typeface="Arial"/>
              </a:rPr>
              <a:t>Manpower (</a:t>
            </a:r>
            <a:r>
              <a:rPr b="0" lang="en-US" sz="3600" spc="-1" strike="noStrike">
                <a:solidFill>
                  <a:srgbClr val="1685a6"/>
                </a:solidFill>
                <a:latin typeface="Arial"/>
              </a:rPr>
              <a:t>Human Resources</a:t>
            </a:r>
            <a:r>
              <a:rPr b="1" lang="en-US" sz="3600" spc="-1" strike="noStrike">
                <a:solidFill>
                  <a:srgbClr val="1685a6"/>
                </a:solidFill>
                <a:latin typeface="Arial"/>
              </a:rPr>
              <a:t>)</a:t>
            </a:r>
            <a:endParaRPr b="1" lang="en-US" sz="3600" spc="-1" strike="noStrike">
              <a:solidFill>
                <a:srgbClr val="0099cc"/>
              </a:solidFill>
              <a:latin typeface="Arial"/>
            </a:endParaRPr>
          </a:p>
        </p:txBody>
      </p:sp>
      <p:sp>
        <p:nvSpPr>
          <p:cNvPr id="117" name="TextShape 2"/>
          <p:cNvSpPr txBox="1"/>
          <p:nvPr/>
        </p:nvSpPr>
        <p:spPr>
          <a:xfrm>
            <a:off x="1143000" y="1428840"/>
            <a:ext cx="7391520" cy="3085920"/>
          </a:xfrm>
          <a:prstGeom prst="rect">
            <a:avLst/>
          </a:prstGeom>
          <a:noFill/>
          <a:ln>
            <a:noFill/>
          </a:ln>
        </p:spPr>
        <p:txBody>
          <a:bodyPr>
            <a:normAutofit/>
          </a:bodyPr>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Are there enough personnel?</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How efficient is the theatre?</a:t>
            </a:r>
            <a:endParaRPr b="0" lang="en-US" sz="2800" spc="-1" strike="noStrike">
              <a:solidFill>
                <a:srgbClr val="000000"/>
              </a:solidFill>
              <a:latin typeface="Arial"/>
            </a:endParaRPr>
          </a:p>
          <a:p>
            <a:pPr marL="342720" indent="-342720">
              <a:spcBef>
                <a:spcPts val="697"/>
              </a:spcBef>
            </a:pPr>
            <a:r>
              <a:rPr b="0" lang="en-US" sz="2800" spc="-1" strike="noStrike">
                <a:solidFill>
                  <a:srgbClr val="000000"/>
                </a:solidFill>
                <a:latin typeface="Arial"/>
              </a:rPr>
              <a:t>An efficient theatre should be able to perform at least </a:t>
            </a:r>
            <a:r>
              <a:rPr b="1" lang="en-US" sz="2800" spc="-1" strike="noStrike">
                <a:solidFill>
                  <a:srgbClr val="ff0000"/>
                </a:solidFill>
                <a:latin typeface="Arial"/>
              </a:rPr>
              <a:t>4 cataract surgeries per hour</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endParaRPr b="0" lang="en-US" sz="2800" spc="-1" strike="noStrike">
              <a:solidFill>
                <a:srgbClr val="000000"/>
              </a:solidFill>
              <a:latin typeface="Arial"/>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1fa7ca"/>
                </a:solidFill>
                <a:latin typeface="Arial"/>
              </a:rPr>
              <a:t>Capacity of the Service</a:t>
            </a:r>
            <a:endParaRPr b="1" lang="en-US" sz="3600" spc="-1" strike="noStrike">
              <a:solidFill>
                <a:srgbClr val="0099cc"/>
              </a:solidFill>
              <a:latin typeface="Arial"/>
            </a:endParaRPr>
          </a:p>
        </p:txBody>
      </p:sp>
      <p:sp>
        <p:nvSpPr>
          <p:cNvPr id="119" name="TextShape 2"/>
          <p:cNvSpPr txBox="1"/>
          <p:nvPr/>
        </p:nvSpPr>
        <p:spPr>
          <a:xfrm>
            <a:off x="439560" y="1157400"/>
            <a:ext cx="4322880" cy="3357360"/>
          </a:xfrm>
          <a:prstGeom prst="rect">
            <a:avLst/>
          </a:prstGeom>
          <a:noFill/>
          <a:ln>
            <a:noFill/>
          </a:ln>
        </p:spPr>
        <p:txBody>
          <a:bodyPr>
            <a:normAutofit/>
          </a:bodyPr>
          <a:p>
            <a:pPr marL="342720" indent="-342720">
              <a:spcBef>
                <a:spcPts val="448"/>
              </a:spcBef>
              <a:buClr>
                <a:srgbClr val="0099cc"/>
              </a:buClr>
              <a:buSzPct val="120000"/>
              <a:buFont typeface="Arial"/>
              <a:buChar char="•"/>
            </a:pPr>
            <a:r>
              <a:rPr b="0" lang="en-US" sz="2000" spc="-1" strike="noStrike">
                <a:solidFill>
                  <a:srgbClr val="000000"/>
                </a:solidFill>
                <a:latin typeface="Arial"/>
              </a:rPr>
              <a:t>To calculate the maximum volume of surgery that can be performed</a:t>
            </a:r>
            <a:r>
              <a:rPr b="0" lang="en-US" sz="1800" spc="-1" strike="noStrike">
                <a:solidFill>
                  <a:srgbClr val="000000"/>
                </a:solidFill>
                <a:latin typeface="Arial"/>
              </a:rPr>
              <a:t>,</a:t>
            </a:r>
            <a:endParaRPr b="0" lang="en-US" sz="1800" spc="-1" strike="noStrike">
              <a:solidFill>
                <a:srgbClr val="000000"/>
              </a:solidFill>
              <a:latin typeface="Arial"/>
            </a:endParaRPr>
          </a:p>
          <a:p>
            <a:pPr lvl="1" marL="742680" indent="-285480">
              <a:lnSpc>
                <a:spcPct val="100000"/>
              </a:lnSpc>
              <a:spcBef>
                <a:spcPts val="697"/>
              </a:spcBef>
              <a:buClr>
                <a:srgbClr val="0099cc"/>
              </a:buClr>
              <a:buSzPct val="130000"/>
              <a:buFont typeface="Calibri"/>
              <a:buChar char="•"/>
            </a:pPr>
            <a:r>
              <a:rPr b="0" lang="en-US" sz="2800" spc="-1" strike="noStrike">
                <a:solidFill>
                  <a:srgbClr val="000000"/>
                </a:solidFill>
                <a:latin typeface="Calibri"/>
                <a:ea typeface="Calibri"/>
              </a:rPr>
              <a:t>We multiply efficiency by the number of surgery days available and by the number of surgeons</a:t>
            </a:r>
            <a:endParaRPr b="0" lang="en-US" sz="2800" spc="-1" strike="noStrike">
              <a:solidFill>
                <a:srgbClr val="000000"/>
              </a:solidFill>
              <a:latin typeface="Arial"/>
            </a:endParaRPr>
          </a:p>
          <a:p>
            <a:pPr marL="342720" indent="-342720">
              <a:lnSpc>
                <a:spcPct val="100000"/>
              </a:lnSpc>
              <a:spcBef>
                <a:spcPts val="697"/>
              </a:spcBef>
              <a:buClr>
                <a:srgbClr val="0099cc"/>
              </a:buClr>
              <a:buSzPct val="120000"/>
              <a:buFont typeface="Wingdings" charset="2"/>
              <a:buChar char=""/>
            </a:pPr>
            <a:endParaRPr b="0" lang="en-US" sz="2800" spc="-1" strike="noStrike">
              <a:solidFill>
                <a:srgbClr val="000000"/>
              </a:solidFill>
              <a:latin typeface="Arial"/>
            </a:endParaRPr>
          </a:p>
        </p:txBody>
      </p:sp>
      <p:sp>
        <p:nvSpPr>
          <p:cNvPr id="120" name="TextShape 3"/>
          <p:cNvSpPr txBox="1"/>
          <p:nvPr/>
        </p:nvSpPr>
        <p:spPr>
          <a:xfrm>
            <a:off x="4915080" y="1428840"/>
            <a:ext cx="3619440" cy="3085920"/>
          </a:xfrm>
          <a:prstGeom prst="rect">
            <a:avLst/>
          </a:prstGeom>
          <a:noFill/>
          <a:ln>
            <a:noFill/>
          </a:ln>
        </p:spPr>
        <p:txBody>
          <a:bodyPr>
            <a:normAutofit/>
          </a:bodyPr>
          <a:p>
            <a:pPr marL="342720" indent="-342720">
              <a:spcBef>
                <a:spcPts val="448"/>
              </a:spcBef>
              <a:buClr>
                <a:srgbClr val="0099cc"/>
              </a:buClr>
              <a:buSzPct val="120000"/>
              <a:buFont typeface="Arial"/>
              <a:buChar char="•"/>
            </a:pPr>
            <a:r>
              <a:rPr b="1" lang="en-US" sz="2800" spc="-1" strike="noStrike">
                <a:solidFill>
                  <a:srgbClr val="000000"/>
                </a:solidFill>
                <a:latin typeface="Arial"/>
              </a:rPr>
              <a:t>Maximum number of surgery </a:t>
            </a:r>
            <a:r>
              <a:rPr b="0" lang="en-US" sz="1800" spc="-1" strike="noStrike">
                <a:solidFill>
                  <a:srgbClr val="000000"/>
                </a:solidFill>
                <a:latin typeface="Arial"/>
              </a:rPr>
              <a:t>=</a:t>
            </a:r>
            <a:endParaRPr b="0" lang="en-US" sz="1800" spc="-1" strike="noStrike">
              <a:solidFill>
                <a:srgbClr val="000000"/>
              </a:solidFill>
              <a:latin typeface="Arial"/>
            </a:endParaRPr>
          </a:p>
          <a:p>
            <a:pPr marL="342720" indent="-342720" algn="ctr">
              <a:spcBef>
                <a:spcPts val="448"/>
              </a:spcBef>
            </a:pPr>
            <a:r>
              <a:rPr b="1" lang="en-US" sz="1800" spc="-1" strike="noStrike">
                <a:solidFill>
                  <a:srgbClr val="0070c0"/>
                </a:solidFill>
                <a:latin typeface="Arial"/>
              </a:rPr>
              <a:t>EFFICIENCY </a:t>
            </a:r>
            <a:endParaRPr b="0" lang="en-US" sz="1800" spc="-1" strike="noStrike">
              <a:solidFill>
                <a:srgbClr val="000000"/>
              </a:solidFill>
              <a:latin typeface="Arial"/>
            </a:endParaRPr>
          </a:p>
          <a:p>
            <a:pPr marL="342720" indent="-342720" algn="ctr">
              <a:spcBef>
                <a:spcPts val="448"/>
              </a:spcBef>
            </a:pPr>
            <a:r>
              <a:rPr b="1" lang="en-US" sz="1800" spc="-1" strike="noStrike">
                <a:solidFill>
                  <a:srgbClr val="0070c0"/>
                </a:solidFill>
                <a:latin typeface="Arial"/>
              </a:rPr>
              <a:t>x </a:t>
            </a:r>
            <a:endParaRPr b="0" lang="en-US" sz="1800" spc="-1" strike="noStrike">
              <a:solidFill>
                <a:srgbClr val="000000"/>
              </a:solidFill>
              <a:latin typeface="Arial"/>
            </a:endParaRPr>
          </a:p>
          <a:p>
            <a:pPr marL="342720" indent="-342720" algn="ctr">
              <a:spcBef>
                <a:spcPts val="448"/>
              </a:spcBef>
            </a:pPr>
            <a:r>
              <a:rPr b="1" lang="en-US" sz="1800" spc="-1" strike="noStrike">
                <a:solidFill>
                  <a:srgbClr val="0070c0"/>
                </a:solidFill>
                <a:latin typeface="Arial"/>
              </a:rPr>
              <a:t>SURGERY DAYS </a:t>
            </a:r>
            <a:endParaRPr b="0" lang="en-US" sz="1800" spc="-1" strike="noStrike">
              <a:solidFill>
                <a:srgbClr val="000000"/>
              </a:solidFill>
              <a:latin typeface="Arial"/>
            </a:endParaRPr>
          </a:p>
          <a:p>
            <a:pPr marL="342720" indent="-342720" algn="ctr">
              <a:spcBef>
                <a:spcPts val="448"/>
              </a:spcBef>
            </a:pPr>
            <a:r>
              <a:rPr b="1" lang="en-US" sz="1800" spc="-1" strike="noStrike">
                <a:solidFill>
                  <a:srgbClr val="0070c0"/>
                </a:solidFill>
                <a:latin typeface="Arial"/>
              </a:rPr>
              <a:t>AVAILABLE </a:t>
            </a:r>
            <a:endParaRPr b="0" lang="en-US" sz="1800" spc="-1" strike="noStrike">
              <a:solidFill>
                <a:srgbClr val="000000"/>
              </a:solidFill>
              <a:latin typeface="Arial"/>
            </a:endParaRPr>
          </a:p>
          <a:p>
            <a:pPr marL="342720" indent="-342720" algn="ctr">
              <a:spcBef>
                <a:spcPts val="448"/>
              </a:spcBef>
            </a:pPr>
            <a:r>
              <a:rPr b="1" lang="en-US" sz="1800" spc="-1" strike="noStrike">
                <a:solidFill>
                  <a:srgbClr val="0070c0"/>
                </a:solidFill>
                <a:latin typeface="Arial"/>
              </a:rPr>
              <a:t>x</a:t>
            </a:r>
            <a:endParaRPr b="0" lang="en-US" sz="1800" spc="-1" strike="noStrike">
              <a:solidFill>
                <a:srgbClr val="000000"/>
              </a:solidFill>
              <a:latin typeface="Arial"/>
            </a:endParaRPr>
          </a:p>
          <a:p>
            <a:pPr marL="342720" indent="-342720" algn="ctr">
              <a:spcBef>
                <a:spcPts val="448"/>
              </a:spcBef>
            </a:pPr>
            <a:r>
              <a:rPr b="1" lang="en-US" sz="1800" spc="-1" strike="noStrike">
                <a:solidFill>
                  <a:srgbClr val="0070c0"/>
                </a:solidFill>
                <a:latin typeface="Arial"/>
              </a:rPr>
              <a:t>NUMBER OF SURGEONS</a:t>
            </a:r>
            <a:endParaRPr b="0" lang="en-US" sz="1800" spc="-1" strike="noStrike">
              <a:solidFill>
                <a:srgbClr val="000000"/>
              </a:solidFill>
              <a:latin typeface="Arial"/>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1fa7ca"/>
                </a:solidFill>
                <a:latin typeface="Arial"/>
              </a:rPr>
              <a:t>Materials</a:t>
            </a:r>
            <a:endParaRPr b="1" lang="en-US" sz="3600" spc="-1" strike="noStrike">
              <a:solidFill>
                <a:srgbClr val="0099cc"/>
              </a:solidFill>
              <a:latin typeface="Arial"/>
            </a:endParaRPr>
          </a:p>
        </p:txBody>
      </p:sp>
      <p:sp>
        <p:nvSpPr>
          <p:cNvPr id="122" name="TextShape 2"/>
          <p:cNvSpPr txBox="1"/>
          <p:nvPr/>
        </p:nvSpPr>
        <p:spPr>
          <a:xfrm>
            <a:off x="277560" y="1157400"/>
            <a:ext cx="4484520" cy="3357360"/>
          </a:xfrm>
          <a:prstGeom prst="rect">
            <a:avLst/>
          </a:prstGeom>
          <a:noFill/>
          <a:ln>
            <a:noFill/>
          </a:ln>
        </p:spPr>
        <p:txBody>
          <a:bodyPr>
            <a:normAutofit/>
          </a:bodyPr>
          <a:p>
            <a:pPr marL="342720" indent="-342720">
              <a:spcBef>
                <a:spcPts val="499"/>
              </a:spcBef>
              <a:buClr>
                <a:srgbClr val="0099cc"/>
              </a:buClr>
              <a:buSzPct val="120000"/>
              <a:buFont typeface="Arial"/>
              <a:buChar char="•"/>
            </a:pPr>
            <a:r>
              <a:rPr b="0" lang="en-US" sz="2000" spc="-1" strike="noStrike" u="sng">
                <a:solidFill>
                  <a:srgbClr val="000000"/>
                </a:solidFill>
                <a:uFillTx/>
                <a:latin typeface="Arial"/>
              </a:rPr>
              <a:t>Surgical Output </a:t>
            </a:r>
            <a:r>
              <a:rPr b="0" lang="en-US" sz="2000" spc="-1" strike="noStrike">
                <a:solidFill>
                  <a:srgbClr val="000000"/>
                </a:solidFill>
                <a:latin typeface="Arial"/>
              </a:rPr>
              <a:t>is dependent on how we use Materials.  For example, the number of surgeries per theatre per year, the availability of regular and good instruments, functional equipment and a regular supply of consumables. </a:t>
            </a:r>
            <a:endParaRPr b="0" lang="en-US" sz="2000" spc="-1" strike="noStrike">
              <a:solidFill>
                <a:srgbClr val="000000"/>
              </a:solidFill>
              <a:latin typeface="Arial"/>
            </a:endParaRPr>
          </a:p>
          <a:p>
            <a:pPr marL="342720" indent="-342720">
              <a:spcBef>
                <a:spcPts val="499"/>
              </a:spcBef>
            </a:pPr>
            <a:r>
              <a:rPr b="1" i="1" lang="en-US" sz="2000" spc="-1" strike="noStrike">
                <a:solidFill>
                  <a:srgbClr val="000000"/>
                </a:solidFill>
                <a:latin typeface="Arial"/>
              </a:rPr>
              <a:t>Challenges in this area need to be identified and solutions found</a:t>
            </a:r>
            <a:endParaRPr b="0" lang="en-US" sz="2000" spc="-1" strike="noStrike">
              <a:solidFill>
                <a:srgbClr val="000000"/>
              </a:solidFill>
              <a:latin typeface="Arial"/>
            </a:endParaRPr>
          </a:p>
          <a:p>
            <a:pPr marL="342720" indent="-342720">
              <a:spcBef>
                <a:spcPts val="499"/>
              </a:spcBef>
              <a:buClr>
                <a:srgbClr val="0099cc"/>
              </a:buClr>
              <a:buSzPct val="120000"/>
              <a:buFont typeface="Wingdings" charset="2"/>
              <a:buChar char=""/>
            </a:pPr>
            <a:endParaRPr b="0" lang="en-US" sz="2000" spc="-1" strike="noStrike">
              <a:solidFill>
                <a:srgbClr val="000000"/>
              </a:solidFill>
              <a:latin typeface="Arial"/>
            </a:endParaRPr>
          </a:p>
        </p:txBody>
      </p:sp>
      <p:sp>
        <p:nvSpPr>
          <p:cNvPr id="123" name="TextShape 3"/>
          <p:cNvSpPr txBox="1"/>
          <p:nvPr/>
        </p:nvSpPr>
        <p:spPr>
          <a:xfrm>
            <a:off x="4915080" y="948960"/>
            <a:ext cx="3619440" cy="3357720"/>
          </a:xfrm>
          <a:prstGeom prst="rect">
            <a:avLst/>
          </a:prstGeom>
          <a:noFill/>
          <a:ln>
            <a:noFill/>
          </a:ln>
        </p:spPr>
        <p:txBody>
          <a:bodyPr>
            <a:normAutofit/>
          </a:bodyPr>
          <a:p>
            <a:pPr marL="342720" indent="-342720">
              <a:spcBef>
                <a:spcPts val="598"/>
              </a:spcBef>
              <a:buClr>
                <a:srgbClr val="0099cc"/>
              </a:buClr>
              <a:buSzPct val="120000"/>
              <a:buFont typeface="Arial"/>
              <a:buChar char="•"/>
            </a:pPr>
            <a:r>
              <a:rPr b="1" lang="en-US" sz="2400" spc="-1" strike="noStrike">
                <a:solidFill>
                  <a:srgbClr val="0070c0"/>
                </a:solidFill>
                <a:latin typeface="Arial"/>
              </a:rPr>
              <a:t>Number of Operations per theatre per year</a:t>
            </a:r>
            <a:endParaRPr b="0" lang="en-US" sz="2400" spc="-1" strike="noStrike">
              <a:solidFill>
                <a:srgbClr val="000000"/>
              </a:solidFill>
              <a:latin typeface="Arial"/>
            </a:endParaRPr>
          </a:p>
          <a:p>
            <a:pPr marL="342720" indent="-342720">
              <a:spcBef>
                <a:spcPts val="598"/>
              </a:spcBef>
              <a:buClr>
                <a:srgbClr val="0099cc"/>
              </a:buClr>
              <a:buSzPct val="120000"/>
              <a:buFont typeface="Arial"/>
              <a:buChar char="•"/>
            </a:pPr>
            <a:r>
              <a:rPr b="1" lang="en-US" sz="2400" spc="-1" strike="noStrike">
                <a:solidFill>
                  <a:srgbClr val="0070c0"/>
                </a:solidFill>
                <a:latin typeface="Arial"/>
              </a:rPr>
              <a:t>Availability of good equipment and instruments</a:t>
            </a:r>
            <a:endParaRPr b="0" lang="en-US" sz="2400" spc="-1" strike="noStrike">
              <a:solidFill>
                <a:srgbClr val="000000"/>
              </a:solidFill>
              <a:latin typeface="Arial"/>
            </a:endParaRPr>
          </a:p>
          <a:p>
            <a:pPr marL="342720" indent="-342720">
              <a:spcBef>
                <a:spcPts val="598"/>
              </a:spcBef>
              <a:buClr>
                <a:srgbClr val="0099cc"/>
              </a:buClr>
              <a:buSzPct val="120000"/>
              <a:buFont typeface="Arial"/>
              <a:buChar char="•"/>
            </a:pPr>
            <a:r>
              <a:rPr b="1" lang="en-US" sz="2400" spc="-1" strike="noStrike">
                <a:solidFill>
                  <a:srgbClr val="0070c0"/>
                </a:solidFill>
                <a:latin typeface="Arial"/>
              </a:rPr>
              <a:t>Regular supply of consumables</a:t>
            </a:r>
            <a:endParaRPr b="0" lang="en-US" sz="2400" spc="-1" strike="noStrike">
              <a:solidFill>
                <a:srgbClr val="000000"/>
              </a:solidFill>
              <a:latin typeface="Arial"/>
            </a:endParaRPr>
          </a:p>
          <a:p>
            <a:pPr marL="342720" indent="-342720">
              <a:spcBef>
                <a:spcPts val="598"/>
              </a:spcBef>
              <a:buClr>
                <a:srgbClr val="0099cc"/>
              </a:buClr>
              <a:buSzPct val="120000"/>
              <a:buFont typeface="Wingdings" charset="2"/>
              <a:buChar char=""/>
            </a:pPr>
            <a:endParaRPr b="0" lang="en-US" sz="2400" spc="-1" strike="noStrike">
              <a:solidFill>
                <a:srgbClr val="000000"/>
              </a:solidFill>
              <a:latin typeface="Arial"/>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1fa7ca"/>
                </a:solidFill>
                <a:latin typeface="Arial"/>
              </a:rPr>
              <a:t>Management</a:t>
            </a:r>
            <a:endParaRPr b="1" lang="en-US" sz="3600" spc="-1" strike="noStrike">
              <a:solidFill>
                <a:srgbClr val="0099cc"/>
              </a:solidFill>
              <a:latin typeface="Arial"/>
            </a:endParaRPr>
          </a:p>
        </p:txBody>
      </p:sp>
      <p:sp>
        <p:nvSpPr>
          <p:cNvPr id="125" name="TextShape 2"/>
          <p:cNvSpPr txBox="1"/>
          <p:nvPr/>
        </p:nvSpPr>
        <p:spPr>
          <a:xfrm>
            <a:off x="1143000" y="1428840"/>
            <a:ext cx="7391520" cy="3085920"/>
          </a:xfrm>
          <a:prstGeom prst="rect">
            <a:avLst/>
          </a:prstGeom>
          <a:noFill/>
          <a:ln>
            <a:noFill/>
          </a:ln>
        </p:spPr>
        <p:txBody>
          <a:bodyPr>
            <a:normAutofit/>
          </a:bodyPr>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Management is key for an efficient flow of work in any eye unit</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Identify and address bottlenecks and gaps in patient flow and operating theatre layout</a:t>
            </a:r>
            <a:endParaRPr b="0" lang="en-US" sz="2800" spc="-1" strike="noStrike">
              <a:solidFill>
                <a:srgbClr val="000000"/>
              </a:solidFill>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0099cc"/>
                </a:solidFill>
                <a:latin typeface="Arial"/>
              </a:rPr>
              <a:t>Motivation</a:t>
            </a:r>
            <a:endParaRPr b="1" lang="en-US" sz="3600" spc="-1" strike="noStrike">
              <a:solidFill>
                <a:srgbClr val="0099cc"/>
              </a:solidFill>
              <a:latin typeface="Arial"/>
            </a:endParaRPr>
          </a:p>
        </p:txBody>
      </p:sp>
      <p:sp>
        <p:nvSpPr>
          <p:cNvPr id="127" name="TextShape 2"/>
          <p:cNvSpPr txBox="1"/>
          <p:nvPr/>
        </p:nvSpPr>
        <p:spPr>
          <a:xfrm>
            <a:off x="1143000" y="1428840"/>
            <a:ext cx="7391520" cy="3085920"/>
          </a:xfrm>
          <a:prstGeom prst="rect">
            <a:avLst/>
          </a:prstGeom>
          <a:noFill/>
          <a:ln>
            <a:noFill/>
          </a:ln>
        </p:spPr>
        <p:txBody>
          <a:bodyPr>
            <a:normAutofit/>
          </a:bodyPr>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Motivation is closely linked with the conditions that people work in and how the team functions</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Opportunities and career maps also play a role in ensuring retention of staff</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endParaRPr b="0" lang="en-US" sz="2800" spc="-1" strike="noStrike">
              <a:solidFill>
                <a:srgbClr val="000000"/>
              </a:solidFill>
              <a:latin typeface="Arial"/>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0099cc"/>
                </a:solidFill>
                <a:latin typeface="Arial"/>
              </a:rPr>
              <a:t>Money </a:t>
            </a:r>
            <a:endParaRPr b="1" lang="en-US" sz="3600" spc="-1" strike="noStrike">
              <a:solidFill>
                <a:srgbClr val="0099cc"/>
              </a:solidFill>
              <a:latin typeface="Arial"/>
            </a:endParaRPr>
          </a:p>
        </p:txBody>
      </p:sp>
      <p:sp>
        <p:nvSpPr>
          <p:cNvPr id="129" name="TextShape 2"/>
          <p:cNvSpPr txBox="1"/>
          <p:nvPr/>
        </p:nvSpPr>
        <p:spPr>
          <a:xfrm>
            <a:off x="1143000" y="1428840"/>
            <a:ext cx="7391520" cy="3085920"/>
          </a:xfrm>
          <a:prstGeom prst="rect">
            <a:avLst/>
          </a:prstGeom>
          <a:noFill/>
          <a:ln>
            <a:noFill/>
          </a:ln>
        </p:spPr>
        <p:txBody>
          <a:bodyPr>
            <a:normAutofit/>
          </a:bodyPr>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Money often poses the most challenges</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Sustainability is the balance between income generation and expenditure</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endParaRPr b="0" lang="en-US" sz="2800" spc="-1" strike="noStrike">
              <a:solidFill>
                <a:srgbClr val="000000"/>
              </a:solidFill>
              <a:latin typeface="Arial"/>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0099cc"/>
                </a:solidFill>
                <a:latin typeface="Arial"/>
              </a:rPr>
              <a:t>Meeting the Demand</a:t>
            </a:r>
            <a:endParaRPr b="1" lang="en-US" sz="3600" spc="-1" strike="noStrike">
              <a:solidFill>
                <a:srgbClr val="0099cc"/>
              </a:solidFill>
              <a:latin typeface="Arial"/>
            </a:endParaRPr>
          </a:p>
        </p:txBody>
      </p:sp>
      <p:sp>
        <p:nvSpPr>
          <p:cNvPr id="131" name="TextShape 2"/>
          <p:cNvSpPr txBox="1"/>
          <p:nvPr/>
        </p:nvSpPr>
        <p:spPr>
          <a:xfrm>
            <a:off x="382680" y="1157400"/>
            <a:ext cx="8456400" cy="3357360"/>
          </a:xfrm>
          <a:prstGeom prst="rect">
            <a:avLst/>
          </a:prstGeom>
          <a:noFill/>
          <a:ln>
            <a:noFill/>
          </a:ln>
        </p:spPr>
        <p:txBody>
          <a:bodyPr>
            <a:normAutofit/>
          </a:bodyPr>
          <a:p>
            <a:pPr marL="342720" indent="-342720">
              <a:spcBef>
                <a:spcPts val="697"/>
              </a:spcBef>
            </a:pPr>
            <a:r>
              <a:rPr b="0" lang="en-US" sz="2400" spc="-1" strike="noStrike">
                <a:solidFill>
                  <a:srgbClr val="000000"/>
                </a:solidFill>
                <a:latin typeface="Arial"/>
              </a:rPr>
              <a:t>We need a multi-pronged approach  to improve service delivery and meet the demand</a:t>
            </a:r>
            <a:r>
              <a:rPr b="0" lang="en-US" sz="2800" spc="-1" strike="noStrike">
                <a:solidFill>
                  <a:srgbClr val="000000"/>
                </a:solidFill>
                <a:latin typeface="Arial"/>
              </a:rPr>
              <a:t>:</a:t>
            </a:r>
            <a:endParaRPr b="0" lang="en-US" sz="2800" spc="-1" strike="noStrike">
              <a:solidFill>
                <a:srgbClr val="000000"/>
              </a:solidFill>
              <a:latin typeface="Arial"/>
            </a:endParaRPr>
          </a:p>
          <a:p>
            <a:pPr lvl="1" marL="914400" indent="-514440">
              <a:spcBef>
                <a:spcPts val="499"/>
              </a:spcBef>
              <a:buClr>
                <a:srgbClr val="0099cc"/>
              </a:buClr>
              <a:buSzPct val="130000"/>
              <a:buFont typeface="Arial"/>
              <a:buAutoNum type="arabicPeriod"/>
            </a:pPr>
            <a:r>
              <a:rPr b="0" lang="en-US" sz="2000" spc="-1" strike="noStrike">
                <a:solidFill>
                  <a:srgbClr val="000000"/>
                </a:solidFill>
                <a:latin typeface="Arial"/>
              </a:rPr>
              <a:t>The recruitment and training of staff</a:t>
            </a:r>
            <a:endParaRPr b="0" lang="en-US" sz="2000" spc="-1" strike="noStrike">
              <a:solidFill>
                <a:srgbClr val="000000"/>
              </a:solidFill>
              <a:latin typeface="Arial"/>
            </a:endParaRPr>
          </a:p>
          <a:p>
            <a:pPr lvl="1" marL="914400" indent="-514440">
              <a:spcBef>
                <a:spcPts val="499"/>
              </a:spcBef>
              <a:buClr>
                <a:srgbClr val="0099cc"/>
              </a:buClr>
              <a:buSzPct val="130000"/>
              <a:buFont typeface="Arial"/>
              <a:buAutoNum type="arabicPeriod"/>
            </a:pPr>
            <a:r>
              <a:rPr b="0" lang="en-US" sz="2000" spc="-1" strike="noStrike">
                <a:solidFill>
                  <a:srgbClr val="000000"/>
                </a:solidFill>
                <a:latin typeface="Arial"/>
              </a:rPr>
              <a:t>The supply , use and maintenance of instruments and equipment</a:t>
            </a:r>
            <a:endParaRPr b="0" lang="en-US" sz="2000" spc="-1" strike="noStrike">
              <a:solidFill>
                <a:srgbClr val="000000"/>
              </a:solidFill>
              <a:latin typeface="Arial"/>
            </a:endParaRPr>
          </a:p>
          <a:p>
            <a:pPr lvl="1" marL="914400" indent="-514440">
              <a:spcBef>
                <a:spcPts val="499"/>
              </a:spcBef>
              <a:buClr>
                <a:srgbClr val="0099cc"/>
              </a:buClr>
              <a:buSzPct val="130000"/>
              <a:buFont typeface="Arial"/>
              <a:buAutoNum type="arabicPeriod"/>
            </a:pPr>
            <a:r>
              <a:rPr b="0" lang="en-US" sz="2000" spc="-1" strike="noStrike">
                <a:solidFill>
                  <a:srgbClr val="000000"/>
                </a:solidFill>
                <a:latin typeface="Arial"/>
              </a:rPr>
              <a:t>Appropriate funding options for patients. E.g tier payments or insurance schemes</a:t>
            </a:r>
            <a:endParaRPr b="0" lang="en-US" sz="2000" spc="-1" strike="noStrike">
              <a:solidFill>
                <a:srgbClr val="000000"/>
              </a:solidFill>
              <a:latin typeface="Arial"/>
            </a:endParaRPr>
          </a:p>
          <a:p>
            <a:pPr lvl="1" marL="914400" indent="-514440">
              <a:spcBef>
                <a:spcPts val="499"/>
              </a:spcBef>
              <a:buClr>
                <a:srgbClr val="0099cc"/>
              </a:buClr>
              <a:buSzPct val="130000"/>
              <a:buFont typeface="Arial"/>
              <a:buAutoNum type="arabicPeriod"/>
            </a:pPr>
            <a:r>
              <a:rPr b="0" lang="en-US" sz="2000" spc="-1" strike="noStrike">
                <a:solidFill>
                  <a:srgbClr val="000000"/>
                </a:solidFill>
                <a:latin typeface="Arial"/>
              </a:rPr>
              <a:t>Patient flow rates, surgeries per hour</a:t>
            </a:r>
            <a:endParaRPr b="0" lang="en-US" sz="2000" spc="-1" strike="noStrike">
              <a:solidFill>
                <a:srgbClr val="000000"/>
              </a:solidFill>
              <a:latin typeface="Arial"/>
            </a:endParaRPr>
          </a:p>
          <a:p>
            <a:pPr lvl="1" marL="914400" indent="-514440">
              <a:spcBef>
                <a:spcPts val="499"/>
              </a:spcBef>
              <a:buClr>
                <a:srgbClr val="0099cc"/>
              </a:buClr>
              <a:buSzPct val="130000"/>
              <a:buFont typeface="Arial"/>
              <a:buAutoNum type="arabicPeriod"/>
            </a:pPr>
            <a:r>
              <a:rPr b="0" lang="en-US" sz="2000" spc="-1" strike="noStrike">
                <a:solidFill>
                  <a:srgbClr val="000000"/>
                </a:solidFill>
                <a:latin typeface="Arial"/>
              </a:rPr>
              <a:t>More theatre days</a:t>
            </a:r>
            <a:endParaRPr b="0" lang="en-US" sz="2000" spc="-1" strike="noStrike">
              <a:solidFill>
                <a:srgbClr val="000000"/>
              </a:solidFill>
              <a:latin typeface="Arial"/>
            </a:endParaRPr>
          </a:p>
          <a:p>
            <a:pPr lvl="1" marL="914400" indent="-514440">
              <a:spcBef>
                <a:spcPts val="499"/>
              </a:spcBef>
              <a:buClr>
                <a:srgbClr val="0099cc"/>
              </a:buClr>
              <a:buSzPct val="130000"/>
              <a:buFont typeface="Arial"/>
              <a:buAutoNum type="arabicPeriod"/>
            </a:pPr>
            <a:r>
              <a:rPr b="0" lang="en-US" sz="2000" spc="-1" strike="noStrike">
                <a:solidFill>
                  <a:srgbClr val="000000"/>
                </a:solidFill>
                <a:latin typeface="Arial"/>
              </a:rPr>
              <a:t>Task sharing , task shifting, team approach to eye care</a:t>
            </a:r>
            <a:endParaRPr b="0" lang="en-US" sz="2000" spc="-1" strike="noStrike">
              <a:solidFill>
                <a:srgbClr val="000000"/>
              </a:solidFill>
              <a:latin typeface="Arial"/>
            </a:endParaRPr>
          </a:p>
          <a:p>
            <a:pPr marL="342720" indent="-342720">
              <a:spcBef>
                <a:spcPts val="499"/>
              </a:spcBef>
              <a:buClr>
                <a:srgbClr val="0099cc"/>
              </a:buClr>
              <a:buSzPct val="120000"/>
              <a:buFont typeface="Wingdings" charset="2"/>
              <a:buChar char=""/>
            </a:pPr>
            <a:endParaRPr b="0" lang="en-US" sz="2000" spc="-1" strike="noStrike">
              <a:solidFill>
                <a:srgbClr val="000000"/>
              </a:solid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0099cc"/>
                </a:solidFill>
                <a:latin typeface="Arial"/>
              </a:rPr>
              <a:t>Meeting the Demand</a:t>
            </a:r>
            <a:endParaRPr b="1" lang="en-US" sz="3600" spc="-1" strike="noStrike">
              <a:solidFill>
                <a:srgbClr val="0099cc"/>
              </a:solidFill>
              <a:latin typeface="Arial"/>
            </a:endParaRPr>
          </a:p>
        </p:txBody>
      </p:sp>
      <p:sp>
        <p:nvSpPr>
          <p:cNvPr id="133" name="TextShape 2"/>
          <p:cNvSpPr txBox="1"/>
          <p:nvPr/>
        </p:nvSpPr>
        <p:spPr>
          <a:xfrm>
            <a:off x="1143000" y="1428840"/>
            <a:ext cx="7391520" cy="3085920"/>
          </a:xfrm>
          <a:prstGeom prst="rect">
            <a:avLst/>
          </a:prstGeom>
          <a:noFill/>
          <a:ln>
            <a:noFill/>
          </a:ln>
        </p:spPr>
        <p:txBody>
          <a:bodyPr>
            <a:normAutofit/>
          </a:bodyPr>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It is important to understand the reasons why the CSR is low before you proceed to address them</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Sometimes both kinds of barriers need to be addressed:</a:t>
            </a:r>
            <a:endParaRPr b="0" lang="en-US" sz="2800" spc="-1" strike="noStrike">
              <a:solidFill>
                <a:srgbClr val="000000"/>
              </a:solidFill>
              <a:latin typeface="Arial"/>
            </a:endParaRPr>
          </a:p>
          <a:p>
            <a:pPr lvl="1" marL="742680" indent="-285480">
              <a:spcBef>
                <a:spcPts val="598"/>
              </a:spcBef>
              <a:buClr>
                <a:srgbClr val="0099cc"/>
              </a:buClr>
              <a:buSzPct val="130000"/>
              <a:buFont typeface="Arial"/>
              <a:buChar char="•"/>
            </a:pPr>
            <a:r>
              <a:rPr b="0" lang="en-US" sz="2400" spc="-1" strike="noStrike">
                <a:solidFill>
                  <a:srgbClr val="000000"/>
                </a:solidFill>
                <a:latin typeface="Arial"/>
              </a:rPr>
              <a:t>To create patient demand and </a:t>
            </a:r>
            <a:endParaRPr b="0" lang="en-US" sz="2400" spc="-1" strike="noStrike">
              <a:solidFill>
                <a:srgbClr val="000000"/>
              </a:solidFill>
              <a:latin typeface="Arial"/>
            </a:endParaRPr>
          </a:p>
          <a:p>
            <a:pPr lvl="1" marL="742680" indent="-285480">
              <a:spcBef>
                <a:spcPts val="598"/>
              </a:spcBef>
              <a:buClr>
                <a:srgbClr val="0099cc"/>
              </a:buClr>
              <a:buSzPct val="130000"/>
              <a:buFont typeface="Arial"/>
              <a:buChar char="•"/>
            </a:pPr>
            <a:r>
              <a:rPr b="0" lang="en-US" sz="2400" spc="-1" strike="noStrike">
                <a:solidFill>
                  <a:srgbClr val="000000"/>
                </a:solidFill>
                <a:latin typeface="Arial"/>
              </a:rPr>
              <a:t>Balance it with </a:t>
            </a:r>
            <a:r>
              <a:rPr b="1" lang="en-US" sz="2400" spc="-1" strike="noStrike">
                <a:solidFill>
                  <a:srgbClr val="000000"/>
                </a:solidFill>
                <a:latin typeface="Arial"/>
              </a:rPr>
              <a:t>good</a:t>
            </a:r>
            <a:r>
              <a:rPr b="0" lang="en-US" sz="2400" spc="-1" strike="noStrike">
                <a:solidFill>
                  <a:srgbClr val="000000"/>
                </a:solidFill>
                <a:latin typeface="Arial"/>
              </a:rPr>
              <a:t> service delivery</a:t>
            </a:r>
            <a:endParaRPr b="0" lang="en-US" sz="2400" spc="-1" strike="noStrike">
              <a:solidFill>
                <a:srgbClr val="000000"/>
              </a:solidFill>
              <a:latin typeface="Arial"/>
            </a:endParaRPr>
          </a:p>
          <a:p>
            <a:pPr marL="342720" indent="-342720">
              <a:spcBef>
                <a:spcPts val="697"/>
              </a:spcBef>
              <a:buClr>
                <a:srgbClr val="0099cc"/>
              </a:buClr>
              <a:buSzPct val="120000"/>
              <a:buFont typeface="Wingdings" charset="2"/>
              <a:buChar char=""/>
            </a:pPr>
            <a:endParaRPr b="0" lang="en-US" sz="2400" spc="-1" strike="noStrike">
              <a:solidFill>
                <a:srgbClr val="000000"/>
              </a:solidFill>
              <a:latin typeface="Arial"/>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0099cc"/>
                </a:solidFill>
                <a:latin typeface="Arial"/>
              </a:rPr>
              <a:t>equity</a:t>
            </a:r>
            <a:endParaRPr b="1" lang="en-US" sz="3600" spc="-1" strike="noStrike">
              <a:solidFill>
                <a:srgbClr val="0099cc"/>
              </a:solidFill>
              <a:latin typeface="Arial"/>
            </a:endParaRPr>
          </a:p>
        </p:txBody>
      </p:sp>
      <p:sp>
        <p:nvSpPr>
          <p:cNvPr id="135" name="TextShape 2"/>
          <p:cNvSpPr txBox="1"/>
          <p:nvPr/>
        </p:nvSpPr>
        <p:spPr>
          <a:xfrm>
            <a:off x="1143000" y="1428840"/>
            <a:ext cx="7391520" cy="3085920"/>
          </a:xfrm>
          <a:prstGeom prst="rect">
            <a:avLst/>
          </a:prstGeom>
          <a:noFill/>
          <a:ln>
            <a:noFill/>
          </a:ln>
        </p:spPr>
        <p:txBody>
          <a:bodyPr>
            <a:normAutofit/>
          </a:bodyPr>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Equity is central to cataract service delivery</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Equity can be defined as ensuring fair distribution of services without discrimination against age, gender, ethnicity and so on</a:t>
            </a:r>
            <a:endParaRPr b="0" lang="en-US" sz="2800" spc="-1" strike="noStrike">
              <a:solidFill>
                <a:srgbClr val="000000"/>
              </a:solidFill>
              <a:latin typeface="Arial"/>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TextShape 1"/>
          <p:cNvSpPr txBox="1"/>
          <p:nvPr/>
        </p:nvSpPr>
        <p:spPr>
          <a:xfrm>
            <a:off x="2438280" y="135000"/>
            <a:ext cx="6400800" cy="743040"/>
          </a:xfrm>
          <a:prstGeom prst="rect">
            <a:avLst/>
          </a:prstGeom>
          <a:noFill/>
          <a:ln>
            <a:noFill/>
          </a:ln>
        </p:spPr>
        <p:txBody>
          <a:bodyPr anchor="ctr"/>
          <a:p>
            <a:pPr/>
            <a:r>
              <a:rPr b="1" lang="en-US" sz="3600" spc="-1" strike="noStrike">
                <a:solidFill>
                  <a:srgbClr val="0099cc"/>
                </a:solidFill>
                <a:latin typeface="Arial"/>
              </a:rPr>
              <a:t>Models of equity in eye care</a:t>
            </a:r>
            <a:endParaRPr b="1" lang="en-US" sz="3600" spc="-1" strike="noStrike">
              <a:solidFill>
                <a:srgbClr val="0099cc"/>
              </a:solidFill>
              <a:latin typeface="Arial"/>
            </a:endParaRPr>
          </a:p>
        </p:txBody>
      </p:sp>
      <p:graphicFrame>
        <p:nvGraphicFramePr>
          <p:cNvPr id="137" name="Table 2"/>
          <p:cNvGraphicFramePr/>
          <p:nvPr/>
        </p:nvGraphicFramePr>
        <p:xfrm>
          <a:off x="636480" y="878040"/>
          <a:ext cx="8050320" cy="4033800"/>
        </p:xfrm>
        <a:graphic>
          <a:graphicData uri="http://schemas.openxmlformats.org/drawingml/2006/table">
            <a:tbl>
              <a:tblPr/>
              <a:tblGrid>
                <a:gridCol w="4041720"/>
                <a:gridCol w="4008600"/>
              </a:tblGrid>
              <a:tr h="281880">
                <a:tc>
                  <a:txBody>
                    <a:bodyPr lIns="186480" rIns="186480" tIns="34200" bIns="34200"/>
                    <a:p>
                      <a:pPr/>
                      <a:r>
                        <a:rPr b="1" lang="en-US" sz="1400" spc="-1" strike="noStrike">
                          <a:solidFill>
                            <a:srgbClr val="ffffff"/>
                          </a:solidFill>
                          <a:latin typeface="Arial"/>
                        </a:rPr>
                        <a:t>Model</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18720">
                      <a:solidFill>
                        <a:srgbClr val="ffffff"/>
                      </a:solidFill>
                    </a:lnB>
                    <a:solidFill>
                      <a:srgbClr val="bbe0e3"/>
                    </a:solidFill>
                  </a:tcPr>
                </a:tc>
                <a:tc>
                  <a:txBody>
                    <a:bodyPr lIns="186480" rIns="186480" tIns="34200" bIns="34200"/>
                    <a:p>
                      <a:pPr/>
                      <a:r>
                        <a:rPr b="1" lang="en-US" sz="1400" spc="-1" strike="noStrike">
                          <a:solidFill>
                            <a:srgbClr val="ffffff"/>
                          </a:solidFill>
                          <a:latin typeface="Arial"/>
                        </a:rPr>
                        <a:t>Comment</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18720">
                      <a:solidFill>
                        <a:srgbClr val="ffffff"/>
                      </a:solidFill>
                    </a:lnB>
                    <a:solidFill>
                      <a:srgbClr val="bbe0e3"/>
                    </a:solidFill>
                  </a:tcPr>
                </a:tc>
              </a:tr>
              <a:tr h="495360">
                <a:tc>
                  <a:txBody>
                    <a:bodyPr lIns="186480" rIns="186480" tIns="34200" bIns="34200"/>
                    <a:p>
                      <a:pPr/>
                      <a:r>
                        <a:rPr b="1" lang="en-US" sz="1400" spc="-1" strike="noStrike">
                          <a:solidFill>
                            <a:srgbClr val="000000"/>
                          </a:solidFill>
                          <a:latin typeface="Arial"/>
                        </a:rPr>
                        <a:t>Wait for the patient in the clinic</a:t>
                      </a:r>
                      <a:endParaRPr b="0" lang="en-US" sz="1400" spc="-1" strike="noStrike">
                        <a:solidFill>
                          <a:srgbClr val="000000"/>
                        </a:solidFill>
                        <a:latin typeface="Arial"/>
                      </a:endParaRPr>
                    </a:p>
                    <a:p>
                      <a:pP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18720">
                      <a:solidFill>
                        <a:srgbClr val="ffffff"/>
                      </a:solidFill>
                    </a:lnT>
                    <a:lnB w="5760">
                      <a:solidFill>
                        <a:srgbClr val="ffffff"/>
                      </a:solidFill>
                    </a:lnB>
                    <a:solidFill>
                      <a:srgbClr val="e7f3f4"/>
                    </a:solidFill>
                  </a:tcPr>
                </a:tc>
                <a:tc>
                  <a:txBody>
                    <a:bodyPr lIns="186480" rIns="186480" tIns="34200" bIns="34200"/>
                    <a:p>
                      <a:pPr/>
                      <a:r>
                        <a:rPr b="1" lang="en-US" sz="1400" spc="-1" strike="noStrike">
                          <a:solidFill>
                            <a:srgbClr val="000000"/>
                          </a:solidFill>
                          <a:latin typeface="Arial"/>
                        </a:rPr>
                        <a:t>Not always effective either for increasing output or ensuring equity</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18720">
                      <a:solidFill>
                        <a:srgbClr val="ffffff"/>
                      </a:solidFill>
                    </a:lnT>
                    <a:lnB w="5760">
                      <a:solidFill>
                        <a:srgbClr val="ffffff"/>
                      </a:solidFill>
                    </a:lnB>
                    <a:solidFill>
                      <a:srgbClr val="e7f3f4"/>
                    </a:solidFill>
                  </a:tcPr>
                </a:tc>
              </a:tr>
              <a:tr h="495360">
                <a:tc>
                  <a:txBody>
                    <a:bodyPr lIns="186480" rIns="186480" tIns="34200" bIns="34200"/>
                    <a:p>
                      <a:pPr/>
                      <a:r>
                        <a:rPr b="1" lang="en-US" sz="1400" spc="-1" strike="noStrike">
                          <a:solidFill>
                            <a:srgbClr val="000000"/>
                          </a:solidFill>
                          <a:latin typeface="Arial"/>
                        </a:rPr>
                        <a:t>Screen in the community and refer</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c>
                  <a:txBody>
                    <a:bodyPr lIns="186480" rIns="186480" tIns="34200" bIns="34200"/>
                    <a:p>
                      <a:pPr/>
                      <a:r>
                        <a:rPr b="1" lang="en-US" sz="1400" spc="-1" strike="noStrike">
                          <a:solidFill>
                            <a:srgbClr val="000000"/>
                          </a:solidFill>
                          <a:latin typeface="Arial"/>
                        </a:rPr>
                        <a:t>This can be a target activity but it has to be done regularly to be effective</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r>
              <a:tr h="495360">
                <a:tc>
                  <a:txBody>
                    <a:bodyPr lIns="186480" rIns="186480" tIns="34200" bIns="34200"/>
                    <a:p>
                      <a:pPr/>
                      <a:r>
                        <a:rPr b="1" lang="en-US" sz="1400" spc="-1" strike="noStrike">
                          <a:solidFill>
                            <a:srgbClr val="000000"/>
                          </a:solidFill>
                          <a:latin typeface="Arial"/>
                        </a:rPr>
                        <a:t>Screen and operate in the community</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c>
                  <a:txBody>
                    <a:bodyPr lIns="186480" rIns="186480" tIns="34200" bIns="34200"/>
                    <a:p>
                      <a:pPr/>
                      <a:r>
                        <a:rPr b="1" lang="en-US" sz="1400" spc="-1" strike="noStrike">
                          <a:solidFill>
                            <a:srgbClr val="000000"/>
                          </a:solidFill>
                          <a:latin typeface="Arial"/>
                        </a:rPr>
                        <a:t>Again these outreach activities have to be sustained</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r>
              <a:tr h="709560">
                <a:tc>
                  <a:txBody>
                    <a:bodyPr lIns="186480" rIns="186480" tIns="34200" bIns="34200"/>
                    <a:p>
                      <a:pPr/>
                      <a:r>
                        <a:rPr b="1" lang="en-US" sz="1400" spc="-1" strike="noStrike">
                          <a:solidFill>
                            <a:srgbClr val="000000"/>
                          </a:solidFill>
                          <a:latin typeface="Arial"/>
                        </a:rPr>
                        <a:t>Screen in the community and transport to unit</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c>
                  <a:txBody>
                    <a:bodyPr lIns="186480" rIns="186480" tIns="34200" bIns="34200"/>
                    <a:p>
                      <a:pPr/>
                      <a:r>
                        <a:rPr b="1" lang="en-US" sz="1400" spc="-1" strike="noStrike">
                          <a:solidFill>
                            <a:srgbClr val="000000"/>
                          </a:solidFill>
                          <a:latin typeface="Arial"/>
                        </a:rPr>
                        <a:t>This model is the most effective where transport is a huge problem especially for the poor</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r>
              <a:tr h="922320">
                <a:tc>
                  <a:txBody>
                    <a:bodyPr lIns="186480" rIns="186480" tIns="34200" bIns="34200"/>
                    <a:p>
                      <a:pPr/>
                      <a:r>
                        <a:rPr b="1" lang="en-US" sz="1400" spc="-1" strike="noStrike">
                          <a:solidFill>
                            <a:srgbClr val="000000"/>
                          </a:solidFill>
                          <a:latin typeface="Arial"/>
                        </a:rPr>
                        <a:t>Community based health workers and referral</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c>
                  <a:txBody>
                    <a:bodyPr lIns="186480" rIns="186480" tIns="34200" bIns="34200"/>
                    <a:p>
                      <a:pPr/>
                      <a:r>
                        <a:rPr b="1" lang="en-US" sz="1400" spc="-1" strike="noStrike">
                          <a:solidFill>
                            <a:srgbClr val="000000"/>
                          </a:solidFill>
                          <a:latin typeface="Arial"/>
                        </a:rPr>
                        <a:t>This is an effective model as the community worker is known to the community and local people have confidence in them</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e7f3f4"/>
                    </a:solidFill>
                  </a:tcPr>
                </a:tc>
              </a:tr>
              <a:tr h="633960">
                <a:tc>
                  <a:txBody>
                    <a:bodyPr lIns="186480" rIns="186480" tIns="34200" bIns="34200"/>
                    <a:p>
                      <a:pPr/>
                      <a:r>
                        <a:rPr b="1" lang="en-US" sz="1400" spc="-1" strike="noStrike">
                          <a:solidFill>
                            <a:srgbClr val="000000"/>
                          </a:solidFill>
                          <a:latin typeface="Arial"/>
                        </a:rPr>
                        <a:t>Satellite hospital in a rural setting</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c>
                  <a:txBody>
                    <a:bodyPr lIns="186480" rIns="186480" tIns="34200" bIns="34200"/>
                    <a:p>
                      <a:pPr/>
                      <a:r>
                        <a:rPr b="1" lang="en-US" sz="1400" spc="-1" strike="noStrike">
                          <a:solidFill>
                            <a:srgbClr val="000000"/>
                          </a:solidFill>
                          <a:latin typeface="Arial"/>
                        </a:rPr>
                        <a:t>This model is usually expensive to set up but does provide comprehensive care</a:t>
                      </a:r>
                      <a:endParaRPr b="0" lang="en-US" sz="1400" spc="-1" strike="noStrike">
                        <a:solidFill>
                          <a:srgbClr val="000000"/>
                        </a:solidFill>
                        <a:latin typeface="Arial"/>
                      </a:endParaRPr>
                    </a:p>
                  </a:txBody>
                  <a:tcPr marL="186480" marR="186480">
                    <a:lnL w="5760">
                      <a:solidFill>
                        <a:srgbClr val="ffffff"/>
                      </a:solidFill>
                    </a:lnL>
                    <a:lnR w="5760">
                      <a:solidFill>
                        <a:srgbClr val="ffffff"/>
                      </a:solidFill>
                    </a:lnR>
                    <a:lnT w="5760">
                      <a:solidFill>
                        <a:srgbClr val="ffffff"/>
                      </a:solidFill>
                    </a:lnT>
                    <a:lnB w="5760">
                      <a:solidFill>
                        <a:srgbClr val="ffffff"/>
                      </a:solidFill>
                    </a:lnB>
                    <a:solidFill>
                      <a:srgbClr val="f3f9fa"/>
                    </a:solidFill>
                  </a:tcPr>
                </a:tc>
              </a:tr>
            </a:tbl>
          </a:graphicData>
        </a:graphic>
      </p:graphicFrame>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TextShape 1"/>
          <p:cNvSpPr txBox="1"/>
          <p:nvPr/>
        </p:nvSpPr>
        <p:spPr>
          <a:xfrm>
            <a:off x="2438280" y="414360"/>
            <a:ext cx="6400800" cy="743040"/>
          </a:xfrm>
          <a:prstGeom prst="rect">
            <a:avLst/>
          </a:prstGeom>
          <a:noFill/>
          <a:ln>
            <a:noFill/>
          </a:ln>
        </p:spPr>
        <p:txBody>
          <a:bodyPr anchor="ctr"/>
          <a:p>
            <a:pPr/>
            <a:r>
              <a:rPr b="1" lang="en-US" sz="3600" spc="-1" strike="noStrike">
                <a:solidFill>
                  <a:srgbClr val="0099cc"/>
                </a:solidFill>
                <a:latin typeface="Arial"/>
              </a:rPr>
              <a:t>In conclusion</a:t>
            </a:r>
            <a:endParaRPr b="1" lang="en-US" sz="3600" spc="-1" strike="noStrike">
              <a:solidFill>
                <a:srgbClr val="0099cc"/>
              </a:solidFill>
              <a:latin typeface="Arial"/>
            </a:endParaRPr>
          </a:p>
        </p:txBody>
      </p:sp>
      <p:sp>
        <p:nvSpPr>
          <p:cNvPr id="139" name="TextShape 2"/>
          <p:cNvSpPr txBox="1"/>
          <p:nvPr/>
        </p:nvSpPr>
        <p:spPr>
          <a:xfrm>
            <a:off x="334440" y="1157400"/>
            <a:ext cx="8199720" cy="3357360"/>
          </a:xfrm>
          <a:prstGeom prst="rect">
            <a:avLst/>
          </a:prstGeom>
          <a:noFill/>
          <a:ln>
            <a:noFill/>
          </a:ln>
        </p:spPr>
        <p:txBody>
          <a:bodyPr>
            <a:normAutofit/>
          </a:bodyPr>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To increase demand for surgeries patient barriers have to be understood and addressed</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To increase supply of services, eye units need to assess their own efficiency and effectiveness</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r>
              <a:rPr b="0" lang="en-US" sz="2800" spc="-1" strike="noStrike">
                <a:solidFill>
                  <a:srgbClr val="000000"/>
                </a:solidFill>
                <a:latin typeface="Arial"/>
              </a:rPr>
              <a:t>Management of both these activities above is central for a coordinated and sustained impact on the CSR</a:t>
            </a:r>
            <a:endParaRPr b="0" lang="en-US" sz="2800" spc="-1" strike="noStrike">
              <a:solidFill>
                <a:srgbClr val="000000"/>
              </a:solidFill>
              <a:latin typeface="Arial"/>
            </a:endParaRPr>
          </a:p>
          <a:p>
            <a:pPr marL="342720" indent="-342720">
              <a:spcBef>
                <a:spcPts val="697"/>
              </a:spcBef>
              <a:buClr>
                <a:srgbClr val="0099cc"/>
              </a:buClr>
              <a:buSzPct val="120000"/>
              <a:buFont typeface="Wingdings" charset="2"/>
              <a:buChar char=""/>
            </a:pPr>
            <a:endParaRPr b="0" lang="en-US" sz="2800" spc="-1" strike="noStrike">
              <a:solidFill>
                <a:srgbClr val="000000"/>
              </a:solidFill>
              <a:latin typeface="Arial"/>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40" name="CustomShape 1"/>
          <p:cNvSpPr/>
          <p:nvPr/>
        </p:nvSpPr>
        <p:spPr>
          <a:xfrm>
            <a:off x="465120" y="538200"/>
            <a:ext cx="8242200" cy="1739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p>
            <a:pPr algn="ctr"/>
            <a:r>
              <a:rPr b="1" lang="en-US" sz="3600" spc="-1" strike="noStrike">
                <a:solidFill>
                  <a:srgbClr val="ffffff"/>
                </a:solidFill>
                <a:latin typeface="Arial"/>
              </a:rPr>
              <a:t>Thank you</a:t>
            </a:r>
            <a:endParaRPr b="0" lang="en-US" sz="3600" spc="-1" strike="noStrike">
              <a:solidFill>
                <a:srgbClr val="000000"/>
              </a:solidFill>
              <a:latin typeface="Arial"/>
            </a:endParaRPr>
          </a:p>
          <a:p>
            <a:pPr algn="ctr"/>
            <a:endParaRPr b="0" lang="en-US" sz="3600" spc="-1" strike="noStrike">
              <a:solidFill>
                <a:srgbClr val="000000"/>
              </a:solidFill>
              <a:latin typeface="Arial"/>
            </a:endParaRPr>
          </a:p>
          <a:p>
            <a:pPr algn="ctr"/>
            <a:endParaRPr b="0" lang="en-US" sz="3600" spc="-1" strike="noStrike">
              <a:solidFill>
                <a:srgbClr val="000000"/>
              </a:solidFill>
              <a:latin typeface="Arial"/>
            </a:endParaRPr>
          </a:p>
        </p:txBody>
      </p:sp>
      <p:sp>
        <p:nvSpPr>
          <p:cNvPr id="141" name="CustomShape 2"/>
          <p:cNvSpPr/>
          <p:nvPr/>
        </p:nvSpPr>
        <p:spPr>
          <a:xfrm>
            <a:off x="3849840" y="4767120"/>
            <a:ext cx="1465200" cy="254160"/>
          </a:xfrm>
          <a:prstGeom prst="rect">
            <a:avLst/>
          </a:prstGeom>
          <a:solidFill>
            <a:srgbClr val="137e9c"/>
          </a:solidFill>
          <a:ln>
            <a:noFill/>
          </a:ln>
        </p:spPr>
        <p:style>
          <a:lnRef idx="0"/>
          <a:fillRef idx="0"/>
          <a:effectRef idx="0"/>
          <a:fontRef idx="minor"/>
        </p:style>
      </p:sp>
      <p:sp>
        <p:nvSpPr>
          <p:cNvPr id="142" name="CustomShape 3"/>
          <p:cNvSpPr/>
          <p:nvPr/>
        </p:nvSpPr>
        <p:spPr>
          <a:xfrm>
            <a:off x="3334680" y="4616280"/>
            <a:ext cx="2474280" cy="368280"/>
          </a:xfrm>
          <a:prstGeom prst="rect">
            <a:avLst/>
          </a:prstGeom>
          <a:noFill/>
          <a:ln>
            <a:noFill/>
          </a:ln>
        </p:spPr>
        <p:style>
          <a:lnRef idx="0"/>
          <a:fillRef idx="0"/>
          <a:effectRef idx="0"/>
          <a:fontRef idx="minor"/>
        </p:style>
        <p:txBody>
          <a:bodyPr wrap="none" lIns="90000" rIns="90000" tIns="46800" bIns="46800"/>
          <a:p>
            <a:pPr/>
            <a:r>
              <a:rPr b="0" lang="en-US" sz="1800" spc="-1" strike="noStrike">
                <a:solidFill>
                  <a:srgbClr val="ffffff"/>
                </a:solidFill>
                <a:latin typeface="Arial"/>
              </a:rPr>
              <a:t>operationeyesight.com</a:t>
            </a:r>
            <a:endParaRPr b="0" lang="en-US" sz="1800" spc="-1" strike="noStrike">
              <a:solidFill>
                <a:srgbClr val="000000"/>
              </a:solidFill>
              <a:latin typeface="Arial"/>
            </a:endParaRPr>
          </a:p>
        </p:txBody>
      </p:sp>
    </p:spTree>
  </p:cSld>
  <p:transition spd="slow">
    <p:dissolv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8277</TotalTime>
  <Application>LibreOffice/5.4.5.1$Linux_X86_64 LibreOffice_project/40m0$Build-1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2014-09-12T10:53:52Z</dcterms:created>
  <dc:creator>Alana ThorburnWatt</dc:creator>
  <dc:description/>
  <dc:language>en-US</dc:language>
  <cp:lastModifiedBy>BoWiafe</cp:lastModifiedBy>
  <dcterms:modified xsi:type="dcterms:W3CDTF">2018-04-07T06:03:00Z</dcterms:modified>
  <cp:revision>222</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0x010100EAFAE7AEC0590C4281E912F63CB6C885</vt:lpwstr>
  </property>
</Properties>
</file>