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89" r:id="rId3"/>
    <p:sldId id="285" r:id="rId4"/>
    <p:sldId id="290" r:id="rId5"/>
    <p:sldId id="294" r:id="rId6"/>
    <p:sldId id="291" r:id="rId7"/>
    <p:sldId id="292" r:id="rId8"/>
    <p:sldId id="293" r:id="rId9"/>
    <p:sldId id="295" r:id="rId10"/>
    <p:sldId id="296" r:id="rId11"/>
    <p:sldId id="304" r:id="rId12"/>
    <p:sldId id="297" r:id="rId13"/>
    <p:sldId id="307" r:id="rId14"/>
    <p:sldId id="306" r:id="rId15"/>
    <p:sldId id="301" r:id="rId16"/>
    <p:sldId id="305" r:id="rId17"/>
    <p:sldId id="298" r:id="rId18"/>
    <p:sldId id="318" r:id="rId19"/>
    <p:sldId id="302" r:id="rId20"/>
    <p:sldId id="303" r:id="rId21"/>
    <p:sldId id="31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3D7C9-3B61-034E-8243-0662F28731DF}" type="datetimeFigureOut">
              <a:rPr lang="en-US" smtClean="0"/>
              <a:pPr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025"/>
            <a:ext cx="7772400" cy="2991426"/>
          </a:xfrm>
        </p:spPr>
        <p:txBody>
          <a:bodyPr>
            <a:normAutofit/>
          </a:bodyPr>
          <a:lstStyle/>
          <a:p>
            <a:r>
              <a:rPr lang="en-US" b="1" dirty="0" smtClean="0"/>
              <a:t>The Prevention and Treatment of Postoperative </a:t>
            </a:r>
            <a:r>
              <a:rPr lang="en-US" b="1" dirty="0" err="1" smtClean="0"/>
              <a:t>Endophthalmitis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 Judith Simon MD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Tamale Teaching Hospital,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Dept of Surgery/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Ophthalmology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Endophthalmitis</a:t>
            </a:r>
            <a:endParaRPr lang="en-US" dirty="0"/>
          </a:p>
        </p:txBody>
      </p:sp>
      <p:pic>
        <p:nvPicPr>
          <p:cNvPr id="4" name="Content Placeholder 3" descr="postopendopht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98" r="-1459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Prevention of Postoperative </a:t>
            </a:r>
            <a:r>
              <a:rPr lang="en-US" sz="3600" dirty="0" err="1" smtClean="0"/>
              <a:t>Endophthalmitis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</a:t>
            </a:r>
            <a:r>
              <a:rPr lang="en-US" dirty="0" smtClean="0"/>
              <a:t>is the most feared and devastating complication of intraocular surgery</a:t>
            </a:r>
          </a:p>
          <a:p>
            <a:r>
              <a:rPr lang="en-US" dirty="0" smtClean="0"/>
              <a:t>Difficult to study as it is rare</a:t>
            </a:r>
          </a:p>
          <a:p>
            <a:r>
              <a:rPr lang="en-US" dirty="0" smtClean="0"/>
              <a:t>Until 2006 the only treatment proven in studies to prevent it is 5% iodine drop before surgery</a:t>
            </a:r>
          </a:p>
          <a:p>
            <a:r>
              <a:rPr lang="en-US" dirty="0" smtClean="0"/>
              <a:t>Pre or postoperative antibiotic drops, </a:t>
            </a:r>
            <a:r>
              <a:rPr lang="en-US" dirty="0" err="1" smtClean="0"/>
              <a:t>subconjunctival</a:t>
            </a:r>
            <a:r>
              <a:rPr lang="en-US" dirty="0" smtClean="0"/>
              <a:t> antibiotics and antibiotics added to the irrigating fluid were NEVER proven to be of benefit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Intracameral</a:t>
            </a:r>
            <a:r>
              <a:rPr lang="en-US" dirty="0" smtClean="0"/>
              <a:t> </a:t>
            </a:r>
            <a:r>
              <a:rPr lang="en-US" dirty="0" err="1" smtClean="0"/>
              <a:t>Cefuroxime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From 2003 to 2006 a study was done in Europe including 14 000 patients which showed a decrease of postoperative </a:t>
            </a:r>
            <a:r>
              <a:rPr lang="en-US" dirty="0" err="1" smtClean="0"/>
              <a:t>endophthalmitis</a:t>
            </a:r>
            <a:r>
              <a:rPr lang="en-US" dirty="0" smtClean="0"/>
              <a:t> rate with 80%. It has a huge benefit!</a:t>
            </a:r>
          </a:p>
          <a:p>
            <a:r>
              <a:rPr lang="en-US" dirty="0" smtClean="0"/>
              <a:t>It is extremely cost effective and easy to administer</a:t>
            </a:r>
          </a:p>
          <a:p>
            <a:r>
              <a:rPr lang="en-US" dirty="0" smtClean="0"/>
              <a:t>Every eye surgeon should be using it. There is NO excuse not </a:t>
            </a:r>
            <a:r>
              <a:rPr lang="en-US" dirty="0" smtClean="0"/>
              <a:t>to introduce it!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Cefuroxime</a:t>
            </a:r>
            <a:r>
              <a:rPr lang="en-US" dirty="0" smtClean="0"/>
              <a:t> bottle</a:t>
            </a:r>
            <a:endParaRPr lang="en-US" dirty="0"/>
          </a:p>
        </p:txBody>
      </p:sp>
      <p:pic>
        <p:nvPicPr>
          <p:cNvPr id="4" name="Content Placeholder 3" descr="cefur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Dosage and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bottle is 750mg powder, for IV use</a:t>
            </a:r>
          </a:p>
          <a:p>
            <a:r>
              <a:rPr lang="en-US" dirty="0" smtClean="0"/>
              <a:t>Only 3 </a:t>
            </a:r>
            <a:r>
              <a:rPr lang="en-US" dirty="0" err="1" smtClean="0"/>
              <a:t>GhC</a:t>
            </a:r>
            <a:r>
              <a:rPr lang="en-US" dirty="0" smtClean="0"/>
              <a:t> and covered by NHIS and available</a:t>
            </a:r>
          </a:p>
          <a:p>
            <a:r>
              <a:rPr lang="en-US" dirty="0" smtClean="0"/>
              <a:t>1mg has to be injected in 0.1 cc</a:t>
            </a:r>
          </a:p>
          <a:p>
            <a:r>
              <a:rPr lang="en-US" dirty="0" smtClean="0"/>
              <a:t>The solution is stable in the fridge for a week</a:t>
            </a:r>
          </a:p>
          <a:p>
            <a:r>
              <a:rPr lang="en-US" dirty="0" smtClean="0"/>
              <a:t>One bottle is enough for several hundreds of patients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750 mg bottle </a:t>
            </a:r>
            <a:r>
              <a:rPr lang="en-US" dirty="0"/>
              <a:t>a</a:t>
            </a:r>
            <a:r>
              <a:rPr lang="en-US" dirty="0" smtClean="0"/>
              <a:t>dd 7.5 cc of NS </a:t>
            </a:r>
          </a:p>
          <a:p>
            <a:r>
              <a:rPr lang="en-US" dirty="0" smtClean="0"/>
              <a:t>Solution is 100 mg/cc</a:t>
            </a:r>
          </a:p>
          <a:p>
            <a:r>
              <a:rPr lang="en-US" dirty="0" smtClean="0"/>
              <a:t>Put 1 cc of solution in syringe, add 9cc of NS. Do not use sterile water.</a:t>
            </a:r>
          </a:p>
          <a:p>
            <a:r>
              <a:rPr lang="en-US" dirty="0" smtClean="0"/>
              <a:t>Diluted solution is now 10mg/cc</a:t>
            </a:r>
          </a:p>
          <a:p>
            <a:r>
              <a:rPr lang="en-US" dirty="0" smtClean="0"/>
              <a:t>Transfer about 0.4 cc of solution to a 1cc syringe or TB syringe</a:t>
            </a:r>
          </a:p>
          <a:p>
            <a:r>
              <a:rPr lang="en-US" dirty="0" smtClean="0"/>
              <a:t>Push out plunger to 0.1 cc before injecting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Cefuroxim</a:t>
            </a:r>
            <a:r>
              <a:rPr lang="en-US" dirty="0" smtClean="0"/>
              <a:t> solution has to be injected to the AC at the </a:t>
            </a:r>
            <a:r>
              <a:rPr lang="en-US" dirty="0" err="1" smtClean="0"/>
              <a:t>completition</a:t>
            </a:r>
            <a:r>
              <a:rPr lang="en-US" dirty="0" smtClean="0"/>
              <a:t> of surgery</a:t>
            </a:r>
          </a:p>
          <a:p>
            <a:r>
              <a:rPr lang="en-US" dirty="0" smtClean="0"/>
              <a:t>Can use AC </a:t>
            </a:r>
            <a:r>
              <a:rPr lang="en-US" dirty="0" err="1" smtClean="0"/>
              <a:t>canula</a:t>
            </a:r>
            <a:r>
              <a:rPr lang="en-US" dirty="0" smtClean="0"/>
              <a:t> on 1cc syringe or needle on TB syringe</a:t>
            </a:r>
          </a:p>
          <a:p>
            <a:r>
              <a:rPr lang="en-US" dirty="0" smtClean="0"/>
              <a:t>If there is </a:t>
            </a:r>
            <a:r>
              <a:rPr lang="en-US" dirty="0" err="1" smtClean="0"/>
              <a:t>sideport</a:t>
            </a:r>
            <a:r>
              <a:rPr lang="en-US" dirty="0" smtClean="0"/>
              <a:t>, use that. Be careful not to collapse AC.</a:t>
            </a:r>
          </a:p>
          <a:p>
            <a:r>
              <a:rPr lang="en-US" dirty="0" smtClean="0"/>
              <a:t>Do not rinse eye after </a:t>
            </a:r>
            <a:r>
              <a:rPr lang="en-US" dirty="0" err="1" smtClean="0"/>
              <a:t>Cefuroxim</a:t>
            </a:r>
            <a:r>
              <a:rPr lang="en-US" dirty="0" smtClean="0"/>
              <a:t>, or if have to, </a:t>
            </a:r>
            <a:r>
              <a:rPr lang="en-US" dirty="0" err="1" smtClean="0"/>
              <a:t>readminister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experience a dramatic reduction of </a:t>
            </a:r>
            <a:r>
              <a:rPr lang="en-US" dirty="0" err="1" smtClean="0"/>
              <a:t>endophthalmitis</a:t>
            </a:r>
            <a:r>
              <a:rPr lang="en-US" dirty="0" smtClean="0"/>
              <a:t> rate!!!</a:t>
            </a:r>
          </a:p>
          <a:p>
            <a:endParaRPr lang="en-US" dirty="0" smtClean="0"/>
          </a:p>
          <a:p>
            <a:r>
              <a:rPr lang="en-US" dirty="0" smtClean="0"/>
              <a:t>(Though you probably never had it, right?)</a:t>
            </a:r>
          </a:p>
          <a:p>
            <a:endParaRPr lang="en-US" dirty="0" smtClean="0"/>
          </a:p>
          <a:p>
            <a:r>
              <a:rPr lang="en-US" dirty="0" smtClean="0"/>
              <a:t>Also obviates use of </a:t>
            </a:r>
            <a:r>
              <a:rPr lang="en-US" dirty="0" err="1" smtClean="0"/>
              <a:t>subconjuctival</a:t>
            </a:r>
            <a:r>
              <a:rPr lang="en-US" dirty="0" smtClean="0"/>
              <a:t> </a:t>
            </a:r>
            <a:r>
              <a:rPr lang="en-US" dirty="0" err="1" smtClean="0"/>
              <a:t>gentamycin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of postoperative </a:t>
            </a:r>
            <a:r>
              <a:rPr lang="en-US" dirty="0" err="1" smtClean="0"/>
              <a:t>endophthalmitis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may have experienced, antibiotic drops, </a:t>
            </a:r>
            <a:r>
              <a:rPr lang="en-US" dirty="0" err="1" smtClean="0"/>
              <a:t>subconjunctival</a:t>
            </a:r>
            <a:r>
              <a:rPr lang="en-US" dirty="0" smtClean="0"/>
              <a:t> and </a:t>
            </a:r>
            <a:r>
              <a:rPr lang="en-US" dirty="0" err="1" smtClean="0"/>
              <a:t>po</a:t>
            </a:r>
            <a:r>
              <a:rPr lang="en-US" dirty="0" smtClean="0"/>
              <a:t> antibiotics are of MINIMAL help as they do not penetrate the vitreous</a:t>
            </a:r>
          </a:p>
          <a:p>
            <a:r>
              <a:rPr lang="en-US" dirty="0" smtClean="0"/>
              <a:t>The only effective treatment is INTRAVITREAL ANTIBIOTICS</a:t>
            </a:r>
          </a:p>
          <a:p>
            <a:r>
              <a:rPr lang="en-US" dirty="0" smtClean="0"/>
              <a:t>It has to be given urgently, even a few hours of delay can blind the patient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Postoperative </a:t>
            </a:r>
            <a:r>
              <a:rPr lang="en-US" dirty="0" err="1" smtClean="0"/>
              <a:t>endophthalmitis</a:t>
            </a:r>
            <a:endParaRPr lang="en-US" dirty="0"/>
          </a:p>
        </p:txBody>
      </p:sp>
      <p:pic>
        <p:nvPicPr>
          <p:cNvPr id="4" name="Content Placeholder 3" descr="endophth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8276" r="-1827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Antibiotics to give and dosages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Most effective for G+: </a:t>
            </a:r>
          </a:p>
          <a:p>
            <a:r>
              <a:rPr lang="en-US" dirty="0" err="1" smtClean="0"/>
              <a:t>Vancomycin</a:t>
            </a:r>
            <a:r>
              <a:rPr lang="en-US" dirty="0" smtClean="0"/>
              <a:t> 1mg/0.1cc</a:t>
            </a:r>
          </a:p>
          <a:p>
            <a:pPr>
              <a:buNone/>
            </a:pPr>
            <a:r>
              <a:rPr lang="en-US" dirty="0" smtClean="0"/>
              <a:t>Can also use: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Cefuroxim</a:t>
            </a:r>
            <a:r>
              <a:rPr lang="en-US" dirty="0" smtClean="0">
                <a:solidFill>
                  <a:srgbClr val="FF0000"/>
                </a:solidFill>
              </a:rPr>
              <a:t> 1mg/0.1cc – available In Ghana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Most effective for G-: </a:t>
            </a:r>
          </a:p>
          <a:p>
            <a:r>
              <a:rPr lang="en-US" dirty="0" err="1" smtClean="0"/>
              <a:t>Ceftazidime</a:t>
            </a:r>
            <a:r>
              <a:rPr lang="en-US" dirty="0" smtClean="0"/>
              <a:t> 2.0 mg in 0.1 ml</a:t>
            </a:r>
          </a:p>
          <a:p>
            <a:r>
              <a:rPr lang="en-US" dirty="0" err="1" smtClean="0"/>
              <a:t>Amikacin</a:t>
            </a:r>
            <a:r>
              <a:rPr lang="en-US" dirty="0" smtClean="0"/>
              <a:t>  0.4 mg in 0.1 ml</a:t>
            </a:r>
          </a:p>
          <a:p>
            <a:pPr>
              <a:buNone/>
            </a:pPr>
            <a:r>
              <a:rPr lang="en-US" dirty="0" smtClean="0"/>
              <a:t>Can also use: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Gentamycin</a:t>
            </a:r>
            <a:r>
              <a:rPr lang="en-US" dirty="0" smtClean="0">
                <a:solidFill>
                  <a:srgbClr val="FF0000"/>
                </a:solidFill>
              </a:rPr>
              <a:t> 0.1mg/1cc– available In Ghana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56886" y="19048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Dilution of antibiotic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Always use preservative free preparation – IV powder is always good</a:t>
            </a:r>
          </a:p>
          <a:p>
            <a:r>
              <a:rPr lang="en-US" dirty="0" smtClean="0"/>
              <a:t>Figure it out (simple math) or look it up on the internet</a:t>
            </a:r>
          </a:p>
          <a:p>
            <a:r>
              <a:rPr lang="en-US" dirty="0" smtClean="0"/>
              <a:t>Use NS for dilution, not sterile water</a:t>
            </a:r>
          </a:p>
          <a:p>
            <a:r>
              <a:rPr lang="en-US" dirty="0" smtClean="0"/>
              <a:t>PRINT INSTRUCTIONS AND TAPE TO WALL OF CLINIC OR THEATER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www.cehjournal.org</a:t>
            </a:r>
            <a:r>
              <a:rPr lang="en-US" dirty="0" smtClean="0"/>
              <a:t>/resources/eye-surgery-in-hot-climates/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Technique of </a:t>
            </a:r>
            <a:r>
              <a:rPr lang="en-US" dirty="0" err="1" smtClean="0"/>
              <a:t>intravitreal</a:t>
            </a:r>
            <a:r>
              <a:rPr lang="en-US" dirty="0" smtClean="0"/>
              <a:t> injection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</a:t>
            </a:r>
            <a:r>
              <a:rPr lang="en-US" dirty="0" err="1" smtClean="0"/>
              <a:t>Alcain</a:t>
            </a:r>
            <a:r>
              <a:rPr lang="en-US" dirty="0" smtClean="0"/>
              <a:t> and 5% Iodine drops into eye</a:t>
            </a:r>
          </a:p>
          <a:p>
            <a:r>
              <a:rPr lang="en-US" dirty="0" smtClean="0"/>
              <a:t>Put sterile speculum</a:t>
            </a:r>
          </a:p>
          <a:p>
            <a:r>
              <a:rPr lang="en-US" dirty="0" smtClean="0"/>
              <a:t>Best is </a:t>
            </a:r>
            <a:r>
              <a:rPr lang="en-US" dirty="0" err="1" smtClean="0"/>
              <a:t>inferonasal</a:t>
            </a:r>
            <a:r>
              <a:rPr lang="en-US" dirty="0" smtClean="0"/>
              <a:t> or </a:t>
            </a:r>
            <a:r>
              <a:rPr lang="en-US" dirty="0" err="1" smtClean="0"/>
              <a:t>inferotemp</a:t>
            </a:r>
            <a:r>
              <a:rPr lang="en-US" dirty="0" smtClean="0"/>
              <a:t>. quadrant</a:t>
            </a:r>
          </a:p>
          <a:p>
            <a:r>
              <a:rPr lang="en-US" dirty="0" smtClean="0"/>
              <a:t>Measure 4mm from </a:t>
            </a:r>
            <a:r>
              <a:rPr lang="en-US" dirty="0" err="1" smtClean="0"/>
              <a:t>limbus</a:t>
            </a:r>
            <a:r>
              <a:rPr lang="en-US" dirty="0" smtClean="0"/>
              <a:t> with sterile caliper – go through the pars </a:t>
            </a:r>
            <a:r>
              <a:rPr lang="en-US" dirty="0" err="1" smtClean="0"/>
              <a:t>plana</a:t>
            </a:r>
            <a:endParaRPr lang="en-US" dirty="0" smtClean="0"/>
          </a:p>
          <a:p>
            <a:r>
              <a:rPr lang="en-US" dirty="0" smtClean="0"/>
              <a:t>Aim towards the center of eye</a:t>
            </a:r>
          </a:p>
          <a:p>
            <a:r>
              <a:rPr lang="en-US" dirty="0" smtClean="0"/>
              <a:t>Inject antibiotic with TB syringe – push plunger up to 0.1 cc, no air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Technique of </a:t>
            </a:r>
            <a:r>
              <a:rPr lang="en-US" dirty="0" err="1" smtClean="0"/>
              <a:t>intravitreal</a:t>
            </a:r>
            <a:r>
              <a:rPr lang="en-US" dirty="0" smtClean="0"/>
              <a:t> injection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second injection is given, wait at least 30 </a:t>
            </a:r>
            <a:r>
              <a:rPr lang="en-US" dirty="0" err="1" smtClean="0"/>
              <a:t>m</a:t>
            </a:r>
            <a:r>
              <a:rPr lang="en-US" dirty="0" smtClean="0"/>
              <a:t> and give IOP reducing drop and </a:t>
            </a:r>
            <a:r>
              <a:rPr lang="en-US" dirty="0" err="1" smtClean="0"/>
              <a:t>Acetazolamide</a:t>
            </a:r>
            <a:endParaRPr lang="en-US" dirty="0" smtClean="0"/>
          </a:p>
          <a:p>
            <a:r>
              <a:rPr lang="en-US" dirty="0" smtClean="0"/>
              <a:t>Several 100 000s of </a:t>
            </a:r>
            <a:r>
              <a:rPr lang="en-US" dirty="0" err="1" smtClean="0"/>
              <a:t>intravitreal</a:t>
            </a:r>
            <a:r>
              <a:rPr lang="en-US" dirty="0" smtClean="0"/>
              <a:t> injections are done yearly in developed countries for macular degeneration (mainly </a:t>
            </a:r>
            <a:r>
              <a:rPr lang="en-US" dirty="0" err="1" smtClean="0"/>
              <a:t>Avastin</a:t>
            </a:r>
            <a:r>
              <a:rPr lang="en-US" dirty="0" smtClean="0"/>
              <a:t>) with minimal complication rates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Technique of </a:t>
            </a:r>
            <a:r>
              <a:rPr lang="en-US" dirty="0" err="1" smtClean="0"/>
              <a:t>intravitreal</a:t>
            </a:r>
            <a:r>
              <a:rPr lang="en-US" dirty="0" smtClean="0"/>
              <a:t> injection</a:t>
            </a:r>
            <a:endParaRPr lang="en-US" dirty="0"/>
          </a:p>
        </p:txBody>
      </p:sp>
      <p:pic>
        <p:nvPicPr>
          <p:cNvPr id="4" name="Content Placeholder 3" descr="intravitrinj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264" r="-302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Technique of </a:t>
            </a:r>
            <a:r>
              <a:rPr lang="en-US" dirty="0" err="1" smtClean="0"/>
              <a:t>intravitreal</a:t>
            </a:r>
            <a:r>
              <a:rPr lang="en-US" dirty="0" smtClean="0"/>
              <a:t> injection</a:t>
            </a:r>
            <a:endParaRPr lang="en-US" dirty="0"/>
          </a:p>
        </p:txBody>
      </p:sp>
      <p:pic>
        <p:nvPicPr>
          <p:cNvPr id="4" name="Content Placeholder 3" descr="intravitrinj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450" r="-1845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performs the injection?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 ALL of your residents and ophthalmic nurses to do it!</a:t>
            </a:r>
          </a:p>
          <a:p>
            <a:r>
              <a:rPr lang="en-US" dirty="0" smtClean="0"/>
              <a:t>If you do not have them, teach regular nurses – those who are on duty</a:t>
            </a:r>
          </a:p>
          <a:p>
            <a:r>
              <a:rPr lang="en-US" dirty="0" smtClean="0"/>
              <a:t>Always keep a bottle of </a:t>
            </a:r>
            <a:r>
              <a:rPr lang="en-US" dirty="0" err="1" smtClean="0"/>
              <a:t>Cefuroxim</a:t>
            </a:r>
            <a:r>
              <a:rPr lang="en-US" dirty="0" smtClean="0"/>
              <a:t> and a vial on </a:t>
            </a:r>
            <a:r>
              <a:rPr lang="en-US" dirty="0" err="1" smtClean="0"/>
              <a:t>Gentamycin</a:t>
            </a:r>
            <a:r>
              <a:rPr lang="en-US" dirty="0" smtClean="0"/>
              <a:t> for emergencies</a:t>
            </a:r>
          </a:p>
          <a:p>
            <a:r>
              <a:rPr lang="en-US" dirty="0" smtClean="0"/>
              <a:t>Make sure the staff knows where the antibiotics are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Additional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Can take aqueous and vitreous for culture</a:t>
            </a:r>
          </a:p>
          <a:p>
            <a:r>
              <a:rPr lang="en-US" dirty="0" smtClean="0"/>
              <a:t>If no response, </a:t>
            </a:r>
            <a:r>
              <a:rPr lang="en-US" dirty="0" err="1" smtClean="0"/>
              <a:t>intravitreal</a:t>
            </a:r>
            <a:r>
              <a:rPr lang="en-US" dirty="0" smtClean="0"/>
              <a:t> </a:t>
            </a:r>
            <a:r>
              <a:rPr lang="en-US" dirty="0" err="1" smtClean="0"/>
              <a:t>abx</a:t>
            </a:r>
            <a:r>
              <a:rPr lang="en-US" dirty="0" smtClean="0"/>
              <a:t> can be repeated in 2 days, or can try different </a:t>
            </a:r>
            <a:r>
              <a:rPr lang="en-US" dirty="0" err="1" smtClean="0"/>
              <a:t>abx</a:t>
            </a:r>
            <a:r>
              <a:rPr lang="en-US" dirty="0" smtClean="0"/>
              <a:t> depending on the culture results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abx</a:t>
            </a:r>
            <a:r>
              <a:rPr lang="en-US" dirty="0" smtClean="0"/>
              <a:t> drops, hourly steroid drops, </a:t>
            </a:r>
            <a:r>
              <a:rPr lang="en-US" dirty="0" err="1" smtClean="0"/>
              <a:t>cycloplegics</a:t>
            </a:r>
            <a:r>
              <a:rPr lang="en-US" dirty="0" smtClean="0"/>
              <a:t>, </a:t>
            </a:r>
            <a:r>
              <a:rPr lang="en-US" dirty="0" err="1" smtClean="0"/>
              <a:t>retroseptal</a:t>
            </a:r>
            <a:r>
              <a:rPr lang="en-US" dirty="0" smtClean="0"/>
              <a:t> </a:t>
            </a:r>
            <a:r>
              <a:rPr lang="en-US" dirty="0" err="1" smtClean="0"/>
              <a:t>Triamcinolone</a:t>
            </a:r>
            <a:r>
              <a:rPr lang="en-US" dirty="0" smtClean="0"/>
              <a:t> and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abx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Intravitreal</a:t>
            </a:r>
            <a:r>
              <a:rPr lang="en-US" dirty="0" smtClean="0"/>
              <a:t> steroids – give it if you have, has to be preservative free: </a:t>
            </a:r>
          </a:p>
          <a:p>
            <a:r>
              <a:rPr lang="en-US" dirty="0" err="1" smtClean="0"/>
              <a:t>Ie</a:t>
            </a:r>
            <a:r>
              <a:rPr lang="en-US" dirty="0" smtClean="0"/>
              <a:t>: </a:t>
            </a:r>
            <a:r>
              <a:rPr lang="en-US" dirty="0" err="1" smtClean="0"/>
              <a:t>Dexamethasone</a:t>
            </a:r>
            <a:r>
              <a:rPr lang="en-US" dirty="0" smtClean="0"/>
              <a:t> 400 micrograms in 0.1 cc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 reason to “be afraid” of giving the </a:t>
            </a:r>
            <a:r>
              <a:rPr lang="en-US" dirty="0" err="1" smtClean="0"/>
              <a:t>intravitreal</a:t>
            </a:r>
            <a:r>
              <a:rPr lang="en-US" dirty="0" smtClean="0"/>
              <a:t> injection – there is nothing to loose!</a:t>
            </a:r>
          </a:p>
          <a:p>
            <a:r>
              <a:rPr lang="en-US" dirty="0" smtClean="0"/>
              <a:t>The patient will go blind nearly for sure if it is not given.</a:t>
            </a:r>
          </a:p>
          <a:p>
            <a:r>
              <a:rPr lang="en-US" dirty="0" smtClean="0"/>
              <a:t>If it is done in time and correctly, it can save the eye.</a:t>
            </a:r>
          </a:p>
          <a:p>
            <a:r>
              <a:rPr lang="en-US" dirty="0" smtClean="0"/>
              <a:t>Can be used also for traumatic or endogenous </a:t>
            </a:r>
            <a:r>
              <a:rPr lang="en-US" dirty="0" err="1" smtClean="0"/>
              <a:t>endophthalmitis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  <p:pic>
        <p:nvPicPr>
          <p:cNvPr id="9" name="Content Placeholder 8" descr="korhaz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-255530" y="1417638"/>
            <a:ext cx="9560306" cy="52578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25765</TotalTime>
  <Words>818</Words>
  <Application>Microsoft Macintosh PowerPoint</Application>
  <PresentationFormat>On-screen Show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The Prevention and Treatment of Postoperative Endophthalmitis </vt:lpstr>
      <vt:lpstr>Endophthalmitis</vt:lpstr>
      <vt:lpstr>Prevention of Postoperative Endophthalmitis</vt:lpstr>
      <vt:lpstr>Intracameral Cefuroxime</vt:lpstr>
      <vt:lpstr>Cefuroxime bottle</vt:lpstr>
      <vt:lpstr>Dosage and administration</vt:lpstr>
      <vt:lpstr>Dilution</vt:lpstr>
      <vt:lpstr>Administration</vt:lpstr>
      <vt:lpstr>Results</vt:lpstr>
      <vt:lpstr>Treatment of postoperative endophthalmitis</vt:lpstr>
      <vt:lpstr>Postoperative endophthalmitis</vt:lpstr>
      <vt:lpstr>Antibiotics to give and dosages</vt:lpstr>
      <vt:lpstr>Dilution of antibiotic</vt:lpstr>
      <vt:lpstr>Technique of intravitreal injection</vt:lpstr>
      <vt:lpstr>Technique of intravitreal injection</vt:lpstr>
      <vt:lpstr>Technique of intravitreal injection</vt:lpstr>
      <vt:lpstr>Technique of intravitreal injection</vt:lpstr>
      <vt:lpstr>Who performs the injection?</vt:lpstr>
      <vt:lpstr>Additional treatment</vt:lpstr>
      <vt:lpstr>Summary</vt:lpstr>
      <vt:lpstr>Thank you for your attention!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tricks to improve ophthalmic care</dc:title>
  <dc:creator>Judith Simon</dc:creator>
  <cp:lastModifiedBy>Judith Simon</cp:lastModifiedBy>
  <cp:revision>102</cp:revision>
  <dcterms:created xsi:type="dcterms:W3CDTF">2014-10-02T18:42:43Z</dcterms:created>
  <dcterms:modified xsi:type="dcterms:W3CDTF">2014-10-03T10:06:39Z</dcterms:modified>
</cp:coreProperties>
</file>