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77" r:id="rId4"/>
    <p:sldId id="268" r:id="rId5"/>
    <p:sldId id="274" r:id="rId6"/>
    <p:sldId id="275" r:id="rId7"/>
    <p:sldId id="257" r:id="rId8"/>
    <p:sldId id="259" r:id="rId9"/>
    <p:sldId id="260" r:id="rId10"/>
    <p:sldId id="269" r:id="rId11"/>
    <p:sldId id="267" r:id="rId12"/>
    <p:sldId id="272" r:id="rId13"/>
    <p:sldId id="270" r:id="rId14"/>
    <p:sldId id="273" r:id="rId15"/>
    <p:sldId id="276" r:id="rId16"/>
    <p:sldId id="261" r:id="rId17"/>
    <p:sldId id="262" r:id="rId18"/>
    <p:sldId id="263" r:id="rId19"/>
    <p:sldId id="271" r:id="rId20"/>
    <p:sldId id="264" r:id="rId21"/>
    <p:sldId id="265" r:id="rId22"/>
    <p:sldId id="278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32481-2393-EB49-844D-9AB9B0D98B06}" type="datetimeFigureOut">
              <a:rPr lang="en-US" smtClean="0"/>
              <a:pPr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37234-5CE1-6942-AA27-82C6C6096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judithsimon/Desktop/Retro%20pupilary%20iris%20claw%20IOL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255889"/>
            <a:ext cx="8904110" cy="2344561"/>
          </a:xfrm>
        </p:spPr>
        <p:txBody>
          <a:bodyPr>
            <a:normAutofit/>
          </a:bodyPr>
          <a:lstStyle/>
          <a:p>
            <a:r>
              <a:rPr lang="en-US" dirty="0" smtClean="0"/>
              <a:t>Iris Claw IOL -</a:t>
            </a:r>
            <a:br>
              <a:rPr lang="en-US" dirty="0" smtClean="0"/>
            </a:br>
            <a:r>
              <a:rPr lang="en-US" dirty="0" smtClean="0"/>
              <a:t>When There Is No Posterior Capsule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Judith Simon MD</a:t>
            </a:r>
          </a:p>
          <a:p>
            <a:r>
              <a:rPr lang="en-US" dirty="0" smtClean="0"/>
              <a:t>Ophthalmologist</a:t>
            </a:r>
          </a:p>
          <a:p>
            <a:r>
              <a:rPr lang="en-US" dirty="0" smtClean="0"/>
              <a:t>Tamale Teaching Hospital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Tamale Teaching Hospital</a:t>
            </a:r>
            <a:endParaRPr lang="en-US" dirty="0"/>
          </a:p>
        </p:txBody>
      </p:sp>
      <p:pic>
        <p:nvPicPr>
          <p:cNvPr id="4" name="Content Placeholder 3" descr="TT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-30309" y="1600200"/>
            <a:ext cx="9149772" cy="503202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3556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Description of IOL</a:t>
            </a:r>
          </a:p>
          <a:p>
            <a:r>
              <a:rPr lang="en-US" dirty="0" smtClean="0"/>
              <a:t>Indications for implantation</a:t>
            </a:r>
          </a:p>
          <a:p>
            <a:r>
              <a:rPr lang="en-US" dirty="0" smtClean="0"/>
              <a:t>Contraindications</a:t>
            </a:r>
          </a:p>
          <a:p>
            <a:r>
              <a:rPr lang="en-US" dirty="0" smtClean="0"/>
              <a:t>Surgical technique</a:t>
            </a:r>
          </a:p>
          <a:p>
            <a:r>
              <a:rPr lang="en-US" dirty="0" smtClean="0"/>
              <a:t>Advantages over AC and </a:t>
            </a:r>
            <a:r>
              <a:rPr lang="en-US" dirty="0" err="1" smtClean="0"/>
              <a:t>scleral</a:t>
            </a:r>
            <a:r>
              <a:rPr lang="en-US" dirty="0" smtClean="0"/>
              <a:t>-fixated IOLs</a:t>
            </a:r>
          </a:p>
          <a:p>
            <a:r>
              <a:rPr lang="en-US" dirty="0" smtClean="0"/>
              <a:t>Complications</a:t>
            </a:r>
          </a:p>
          <a:p>
            <a:r>
              <a:rPr lang="en-US" dirty="0" smtClean="0"/>
              <a:t>Studies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there is </a:t>
            </a:r>
            <a:r>
              <a:rPr lang="en-US" dirty="0" smtClean="0"/>
              <a:t>no PC*: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Leave PT </a:t>
            </a:r>
            <a:r>
              <a:rPr lang="en-US" sz="4000" dirty="0" err="1" smtClean="0"/>
              <a:t>aphakic</a:t>
            </a:r>
            <a:endParaRPr lang="en-US" sz="4000" dirty="0" smtClean="0"/>
          </a:p>
          <a:p>
            <a:r>
              <a:rPr lang="en-US" sz="4000" dirty="0" smtClean="0"/>
              <a:t>AC IOL</a:t>
            </a:r>
          </a:p>
          <a:p>
            <a:r>
              <a:rPr lang="en-US" sz="4000" dirty="0" smtClean="0"/>
              <a:t>Sutured-in PC IOL</a:t>
            </a:r>
          </a:p>
          <a:p>
            <a:r>
              <a:rPr lang="en-US" sz="4000" dirty="0" smtClean="0"/>
              <a:t>Iris Claw IOL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Iris-fixated IOLs appeared in the late 60s</a:t>
            </a:r>
          </a:p>
          <a:p>
            <a:endParaRPr lang="en-US" dirty="0" smtClean="0"/>
          </a:p>
          <a:p>
            <a:r>
              <a:rPr lang="en-US" dirty="0" smtClean="0"/>
              <a:t>Dr Jan Worst – Invented the iris claw IOL in 1970</a:t>
            </a:r>
          </a:p>
          <a:p>
            <a:endParaRPr lang="en-US" dirty="0" smtClean="0"/>
          </a:p>
          <a:p>
            <a:r>
              <a:rPr lang="en-US" dirty="0" smtClean="0"/>
              <a:t>Today it is used as a </a:t>
            </a:r>
            <a:r>
              <a:rPr lang="en-US" dirty="0" err="1" smtClean="0"/>
              <a:t>phakic</a:t>
            </a:r>
            <a:r>
              <a:rPr lang="en-US" dirty="0" smtClean="0"/>
              <a:t> IOL in developed countries (Artisan, </a:t>
            </a:r>
            <a:r>
              <a:rPr lang="en-US" dirty="0" err="1" smtClean="0"/>
              <a:t>Verysite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Sputnik IOL</a:t>
            </a:r>
            <a:endParaRPr lang="en-US" dirty="0"/>
          </a:p>
        </p:txBody>
      </p:sp>
      <p:pic>
        <p:nvPicPr>
          <p:cNvPr id="4" name="Content Placeholder 3" descr="Sputnik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5459" r="-15459"/>
          <a:stretch>
            <a:fillRect/>
          </a:stretch>
        </p:blipFill>
        <p:spPr>
          <a:xfrm>
            <a:off x="254000" y="1600200"/>
            <a:ext cx="8762830" cy="481921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Claw IOL</a:t>
            </a:r>
            <a:endParaRPr lang="en-US" dirty="0"/>
          </a:p>
        </p:txBody>
      </p:sp>
      <p:pic>
        <p:nvPicPr>
          <p:cNvPr id="4" name="Content Placeholder 3" descr="iris claw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-208315" y="1417638"/>
            <a:ext cx="9327777" cy="512991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Claw IOL behind iris</a:t>
            </a:r>
            <a:endParaRPr lang="en-US" dirty="0"/>
          </a:p>
        </p:txBody>
      </p:sp>
      <p:pic>
        <p:nvPicPr>
          <p:cNvPr id="4" name="Content Placeholder 3" descr="IC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272" r="-18272"/>
          <a:stretch>
            <a:fillRect/>
          </a:stretch>
        </p:blipFill>
        <p:spPr>
          <a:xfrm>
            <a:off x="97981" y="1600200"/>
            <a:ext cx="9021481" cy="496146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Claw IOL in front of iris</a:t>
            </a:r>
            <a:endParaRPr lang="en-US" dirty="0"/>
          </a:p>
        </p:txBody>
      </p:sp>
      <p:pic>
        <p:nvPicPr>
          <p:cNvPr id="4" name="Content Placeholder 3" descr="ic3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9700" r="-9700"/>
          <a:stretch>
            <a:fillRect/>
          </a:stretch>
        </p:blipFill>
        <p:spPr>
          <a:xfrm>
            <a:off x="1" y="1600200"/>
            <a:ext cx="9093804" cy="500124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Preoperative </a:t>
            </a:r>
            <a:r>
              <a:rPr lang="en-US" dirty="0" err="1" smtClean="0"/>
              <a:t>zonular</a:t>
            </a:r>
            <a:r>
              <a:rPr lang="en-US" dirty="0" smtClean="0"/>
              <a:t> dehiscence of any etiology:</a:t>
            </a:r>
          </a:p>
          <a:p>
            <a:pPr lvl="1"/>
            <a:r>
              <a:rPr lang="en-US" dirty="0" smtClean="0"/>
              <a:t>Trauma</a:t>
            </a:r>
          </a:p>
          <a:p>
            <a:pPr lvl="1"/>
            <a:r>
              <a:rPr lang="en-US" dirty="0" err="1" smtClean="0"/>
              <a:t>Marfan</a:t>
            </a:r>
            <a:r>
              <a:rPr lang="en-US" dirty="0" smtClean="0"/>
              <a:t> syndrome/</a:t>
            </a:r>
            <a:r>
              <a:rPr lang="en-US" dirty="0" err="1" smtClean="0"/>
              <a:t>ectopia</a:t>
            </a:r>
            <a:r>
              <a:rPr lang="en-US" dirty="0" smtClean="0"/>
              <a:t> </a:t>
            </a:r>
            <a:r>
              <a:rPr lang="en-US" dirty="0" err="1" smtClean="0"/>
              <a:t>lentis</a:t>
            </a:r>
            <a:endParaRPr lang="en-US" dirty="0" smtClean="0"/>
          </a:p>
          <a:p>
            <a:r>
              <a:rPr lang="en-US" dirty="0" smtClean="0"/>
              <a:t>During surgery:</a:t>
            </a:r>
          </a:p>
          <a:p>
            <a:pPr lvl="1"/>
            <a:r>
              <a:rPr lang="en-US" dirty="0" smtClean="0"/>
              <a:t>Large </a:t>
            </a:r>
            <a:r>
              <a:rPr lang="en-US" dirty="0" err="1" smtClean="0"/>
              <a:t>zonular</a:t>
            </a:r>
            <a:r>
              <a:rPr lang="en-US" dirty="0" smtClean="0"/>
              <a:t> dehiscence</a:t>
            </a:r>
          </a:p>
          <a:p>
            <a:pPr lvl="1"/>
            <a:r>
              <a:rPr lang="en-US" dirty="0" smtClean="0"/>
              <a:t>Large PC rent</a:t>
            </a:r>
          </a:p>
          <a:p>
            <a:pPr lvl="1"/>
            <a:r>
              <a:rPr lang="en-US" dirty="0" smtClean="0"/>
              <a:t>Whole bag removal</a:t>
            </a:r>
          </a:p>
          <a:p>
            <a:pPr lvl="1"/>
            <a:r>
              <a:rPr lang="en-US" dirty="0" smtClean="0"/>
              <a:t>ICCE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Postoperative PC IOL dislocation</a:t>
            </a:r>
          </a:p>
          <a:p>
            <a:pPr lvl="1"/>
            <a:r>
              <a:rPr lang="en-US" dirty="0" smtClean="0"/>
              <a:t>Dropped IOL</a:t>
            </a:r>
          </a:p>
          <a:p>
            <a:pPr lvl="1"/>
            <a:r>
              <a:rPr lang="en-US" dirty="0" err="1" smtClean="0"/>
              <a:t>Pseudoexfoliation</a:t>
            </a:r>
            <a:endParaRPr lang="en-US" dirty="0" smtClean="0"/>
          </a:p>
          <a:p>
            <a:pPr lvl="1"/>
            <a:r>
              <a:rPr lang="en-US" dirty="0" smtClean="0"/>
              <a:t>Trauma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aphakia</a:t>
            </a:r>
            <a:r>
              <a:rPr lang="en-US" dirty="0" smtClean="0"/>
              <a:t> as secondary IOL</a:t>
            </a:r>
          </a:p>
          <a:p>
            <a:pPr lvl="1"/>
            <a:r>
              <a:rPr lang="en-US" dirty="0" smtClean="0"/>
              <a:t>After couching</a:t>
            </a:r>
          </a:p>
          <a:p>
            <a:pPr lvl="1"/>
            <a:r>
              <a:rPr lang="en-US" dirty="0" smtClean="0"/>
              <a:t>Dropped lens 2 to trauma</a:t>
            </a:r>
          </a:p>
          <a:p>
            <a:pPr lvl="1"/>
            <a:r>
              <a:rPr lang="en-US" dirty="0" smtClean="0"/>
              <a:t>Surgical </a:t>
            </a:r>
            <a:r>
              <a:rPr lang="en-US" dirty="0" err="1" smtClean="0"/>
              <a:t>aphakia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Indications – Where AC IOL is </a:t>
            </a:r>
            <a:r>
              <a:rPr lang="en-US" dirty="0" err="1" smtClean="0"/>
              <a:t>contraindicatied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Glaucoma</a:t>
            </a:r>
          </a:p>
          <a:p>
            <a:r>
              <a:rPr lang="en-US" sz="3600" dirty="0" smtClean="0"/>
              <a:t>Pediatric/young patients *</a:t>
            </a:r>
          </a:p>
          <a:p>
            <a:r>
              <a:rPr lang="en-US" sz="3600" dirty="0" smtClean="0"/>
              <a:t>Corneal endothelium </a:t>
            </a:r>
            <a:r>
              <a:rPr lang="en-US" sz="3600" dirty="0" smtClean="0"/>
              <a:t>unhealthy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Uveitis</a:t>
            </a:r>
            <a:endParaRPr lang="en-US" sz="3600" dirty="0" smtClean="0"/>
          </a:p>
          <a:p>
            <a:r>
              <a:rPr lang="en-US" sz="3600" dirty="0" smtClean="0"/>
              <a:t>Large </a:t>
            </a:r>
            <a:r>
              <a:rPr lang="en-US" sz="3600" dirty="0" err="1" smtClean="0"/>
              <a:t>iridectomy/</a:t>
            </a:r>
            <a:r>
              <a:rPr lang="en-US" sz="3600" dirty="0" err="1" smtClean="0"/>
              <a:t>sphincterotomy</a:t>
            </a:r>
            <a:endParaRPr lang="en-US" sz="3600" dirty="0" smtClean="0"/>
          </a:p>
          <a:p>
            <a:r>
              <a:rPr lang="en-US" sz="3600" dirty="0" smtClean="0"/>
              <a:t>Iris </a:t>
            </a:r>
            <a:r>
              <a:rPr lang="en-US" sz="3600" dirty="0" smtClean="0"/>
              <a:t>atrophy</a:t>
            </a:r>
          </a:p>
          <a:p>
            <a:r>
              <a:rPr lang="en-US" sz="3600" dirty="0" err="1" smtClean="0"/>
              <a:t>Pseudoexfoliation</a:t>
            </a: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A-constant: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Retropupillary</a:t>
            </a:r>
            <a:r>
              <a:rPr lang="en-US" dirty="0" smtClean="0"/>
              <a:t>: 117.0</a:t>
            </a:r>
          </a:p>
          <a:p>
            <a:r>
              <a:rPr lang="en-US" dirty="0" err="1" smtClean="0"/>
              <a:t>Prepupillary</a:t>
            </a:r>
            <a:r>
              <a:rPr lang="en-US" dirty="0" smtClean="0"/>
              <a:t>: </a:t>
            </a:r>
            <a:r>
              <a:rPr lang="en-US" dirty="0" smtClean="0"/>
              <a:t>115.0</a:t>
            </a:r>
          </a:p>
          <a:p>
            <a:endParaRPr lang="en-US" dirty="0" smtClean="0"/>
          </a:p>
          <a:p>
            <a:r>
              <a:rPr lang="en-US" dirty="0" smtClean="0"/>
              <a:t>Can order power of 20 D if do not want to order a range of powers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20$ from </a:t>
            </a:r>
            <a:r>
              <a:rPr lang="en-US" dirty="0" err="1" smtClean="0"/>
              <a:t>Appasamy</a:t>
            </a:r>
            <a:endParaRPr lang="en-US" dirty="0" smtClean="0"/>
          </a:p>
          <a:p>
            <a:r>
              <a:rPr lang="en-US" dirty="0" smtClean="0"/>
              <a:t>Might be cheaper from other distributors</a:t>
            </a:r>
          </a:p>
          <a:p>
            <a:r>
              <a:rPr lang="en-US" dirty="0" smtClean="0"/>
              <a:t>Can factor in price to PC IOL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instruments needed: Only lens holding forceps</a:t>
            </a:r>
            <a:endParaRPr lang="en-US" dirty="0"/>
          </a:p>
        </p:txBody>
      </p:sp>
      <p:pic>
        <p:nvPicPr>
          <p:cNvPr id="4" name="Content Placeholder 3" descr="for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1" y="1600200"/>
            <a:ext cx="9042488" cy="497302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tro pupilary iris claw IOL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0"/>
            <a:ext cx="82296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  <a:r>
              <a:rPr lang="en-US" dirty="0" err="1" smtClean="0"/>
              <a:t>vs</a:t>
            </a:r>
            <a:r>
              <a:rPr lang="en-US" dirty="0" smtClean="0"/>
              <a:t> AC IOL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implanted in OHT/glaucoma</a:t>
            </a:r>
          </a:p>
          <a:p>
            <a:r>
              <a:rPr lang="en-US" dirty="0" smtClean="0"/>
              <a:t>Less </a:t>
            </a:r>
            <a:r>
              <a:rPr lang="en-US" dirty="0" err="1" smtClean="0"/>
              <a:t>pseudophakic</a:t>
            </a:r>
            <a:r>
              <a:rPr lang="en-US" dirty="0" smtClean="0"/>
              <a:t> </a:t>
            </a:r>
            <a:r>
              <a:rPr lang="en-US" dirty="0" err="1" smtClean="0"/>
              <a:t>bullous</a:t>
            </a:r>
            <a:r>
              <a:rPr lang="en-US" dirty="0" smtClean="0"/>
              <a:t> </a:t>
            </a:r>
            <a:r>
              <a:rPr lang="en-US" dirty="0" err="1" smtClean="0"/>
              <a:t>keratopathy</a:t>
            </a:r>
            <a:endParaRPr lang="en-US" dirty="0" smtClean="0"/>
          </a:p>
          <a:p>
            <a:r>
              <a:rPr lang="en-US" dirty="0" smtClean="0"/>
              <a:t>Less/no chronic </a:t>
            </a:r>
            <a:r>
              <a:rPr lang="en-US" dirty="0" err="1" smtClean="0"/>
              <a:t>uveitis</a:t>
            </a:r>
            <a:endParaRPr lang="en-US" dirty="0" smtClean="0"/>
          </a:p>
          <a:p>
            <a:r>
              <a:rPr lang="en-US" dirty="0" smtClean="0"/>
              <a:t>Better results especially in settings without </a:t>
            </a:r>
            <a:r>
              <a:rPr lang="en-US" dirty="0" err="1" smtClean="0"/>
              <a:t>vitrector</a:t>
            </a:r>
            <a:r>
              <a:rPr lang="en-US" dirty="0" smtClean="0"/>
              <a:t>*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scleral</a:t>
            </a:r>
            <a:r>
              <a:rPr lang="en-US" dirty="0" smtClean="0"/>
              <a:t> fixation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faster surgery</a:t>
            </a:r>
          </a:p>
          <a:p>
            <a:r>
              <a:rPr lang="en-US" dirty="0" smtClean="0"/>
              <a:t>Much cheaper</a:t>
            </a:r>
          </a:p>
          <a:p>
            <a:r>
              <a:rPr lang="en-US" dirty="0" smtClean="0"/>
              <a:t>Much easier</a:t>
            </a:r>
          </a:p>
          <a:p>
            <a:r>
              <a:rPr lang="en-US" dirty="0" smtClean="0"/>
              <a:t>No special instruments/sutures/glues needed</a:t>
            </a:r>
          </a:p>
          <a:p>
            <a:r>
              <a:rPr lang="en-US" dirty="0" smtClean="0"/>
              <a:t>No suturing needed or just 1 suture into </a:t>
            </a:r>
            <a:r>
              <a:rPr lang="en-US" dirty="0" err="1" smtClean="0"/>
              <a:t>scleral</a:t>
            </a:r>
            <a:r>
              <a:rPr lang="en-US" dirty="0" smtClean="0"/>
              <a:t> incision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Iris atrophy/pupil </a:t>
            </a:r>
            <a:r>
              <a:rPr lang="en-US" sz="3600" dirty="0" err="1" smtClean="0"/>
              <a:t>ovalization</a:t>
            </a:r>
            <a:endParaRPr lang="en-US" sz="3600" dirty="0" smtClean="0"/>
          </a:p>
          <a:p>
            <a:r>
              <a:rPr lang="en-US" sz="3600" dirty="0" smtClean="0"/>
              <a:t>Late dislocation</a:t>
            </a:r>
          </a:p>
          <a:p>
            <a:r>
              <a:rPr lang="en-US" sz="3600" dirty="0" smtClean="0"/>
              <a:t>High IOP/ Secondary glaucoma</a:t>
            </a:r>
          </a:p>
          <a:p>
            <a:r>
              <a:rPr lang="en-US" sz="3600" dirty="0" err="1" smtClean="0"/>
              <a:t>Decentration</a:t>
            </a:r>
            <a:endParaRPr lang="en-US" sz="3600" dirty="0" smtClean="0"/>
          </a:p>
          <a:p>
            <a:r>
              <a:rPr lang="en-US" sz="3600" dirty="0" smtClean="0"/>
              <a:t>CME</a:t>
            </a:r>
          </a:p>
          <a:p>
            <a:endParaRPr lang="en-US" sz="3600" dirty="0" smtClean="0"/>
          </a:p>
          <a:p>
            <a:r>
              <a:rPr lang="en-US" sz="3600" dirty="0" smtClean="0"/>
              <a:t>Some might be 2 to the original pathology!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India: 30 eyes, 6m </a:t>
            </a:r>
            <a:r>
              <a:rPr lang="en-US" dirty="0" err="1" smtClean="0"/>
              <a:t>f/u</a:t>
            </a:r>
            <a:r>
              <a:rPr lang="en-US" dirty="0" smtClean="0"/>
              <a:t>, no complications</a:t>
            </a:r>
          </a:p>
          <a:p>
            <a:r>
              <a:rPr lang="en-US" dirty="0" smtClean="0"/>
              <a:t>Portugal: 6 eyes, </a:t>
            </a:r>
            <a:r>
              <a:rPr lang="en-US" dirty="0" err="1" smtClean="0"/>
              <a:t>Marfan</a:t>
            </a:r>
            <a:r>
              <a:rPr lang="en-US" dirty="0" smtClean="0"/>
              <a:t> Pts, 6m </a:t>
            </a:r>
            <a:r>
              <a:rPr lang="en-US" dirty="0" err="1" smtClean="0"/>
              <a:t>f/u</a:t>
            </a:r>
            <a:r>
              <a:rPr lang="en-US" dirty="0" smtClean="0"/>
              <a:t>, no complications, </a:t>
            </a:r>
            <a:r>
              <a:rPr lang="en-US" dirty="0" err="1" smtClean="0"/>
              <a:t>Verisyse</a:t>
            </a:r>
            <a:r>
              <a:rPr lang="en-US" dirty="0" smtClean="0"/>
              <a:t> brand</a:t>
            </a:r>
          </a:p>
          <a:p>
            <a:r>
              <a:rPr lang="en-US" dirty="0" smtClean="0"/>
              <a:t>Portugal: 66 eyes, for dislocated IOL, 2 yrs </a:t>
            </a:r>
            <a:r>
              <a:rPr lang="en-US" dirty="0" err="1" smtClean="0"/>
              <a:t>f/u</a:t>
            </a:r>
            <a:r>
              <a:rPr lang="en-US" dirty="0" smtClean="0"/>
              <a:t>, minimal complications</a:t>
            </a:r>
          </a:p>
          <a:p>
            <a:r>
              <a:rPr lang="en-US" dirty="0" smtClean="0"/>
              <a:t>Germany: 137 eyes, 9% CME, 9% disloc,1% TASS</a:t>
            </a:r>
          </a:p>
          <a:p>
            <a:r>
              <a:rPr lang="en-US" dirty="0" smtClean="0"/>
              <a:t>UK: 116 eyes, 2 yrs </a:t>
            </a:r>
            <a:r>
              <a:rPr lang="en-US" dirty="0" err="1" smtClean="0"/>
              <a:t>f/u</a:t>
            </a:r>
            <a:r>
              <a:rPr lang="en-US" dirty="0" smtClean="0"/>
              <a:t>, minimal </a:t>
            </a:r>
            <a:r>
              <a:rPr lang="en-US" dirty="0" err="1" smtClean="0"/>
              <a:t>compl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Iris </a:t>
            </a:r>
            <a:r>
              <a:rPr lang="fr-FR" dirty="0" err="1" smtClean="0"/>
              <a:t>claw</a:t>
            </a:r>
            <a:r>
              <a:rPr lang="fr-FR" dirty="0" smtClean="0"/>
              <a:t> IOL </a:t>
            </a:r>
            <a:r>
              <a:rPr lang="fr-FR" dirty="0" err="1" smtClean="0"/>
              <a:t>is</a:t>
            </a:r>
            <a:r>
              <a:rPr lang="fr-FR" dirty="0" smtClean="0"/>
              <a:t> a good alternative to the </a:t>
            </a:r>
            <a:r>
              <a:rPr lang="fr-FR" dirty="0" err="1" smtClean="0"/>
              <a:t>scleral</a:t>
            </a:r>
            <a:r>
              <a:rPr lang="fr-FR" dirty="0" smtClean="0"/>
              <a:t> </a:t>
            </a:r>
            <a:r>
              <a:rPr lang="fr-FR" dirty="0" err="1" smtClean="0"/>
              <a:t>fixated</a:t>
            </a:r>
            <a:r>
              <a:rPr lang="fr-FR" dirty="0" smtClean="0"/>
              <a:t> IOL, </a:t>
            </a:r>
            <a:r>
              <a:rPr lang="fr-FR" dirty="0" err="1" smtClean="0"/>
              <a:t>when</a:t>
            </a:r>
            <a:r>
              <a:rPr lang="fr-FR" dirty="0" smtClean="0"/>
              <a:t> AC IOL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contraindicated</a:t>
            </a:r>
            <a:r>
              <a:rPr lang="fr-FR" dirty="0" smtClean="0"/>
              <a:t>. </a:t>
            </a:r>
          </a:p>
          <a:p>
            <a:endParaRPr lang="fr-FR" dirty="0" smtClean="0"/>
          </a:p>
          <a:p>
            <a:r>
              <a:rPr lang="fr-FR" dirty="0" smtClean="0"/>
              <a:t>It </a:t>
            </a:r>
            <a:r>
              <a:rPr lang="fr-FR" dirty="0" err="1" smtClean="0"/>
              <a:t>also</a:t>
            </a:r>
            <a:r>
              <a:rPr lang="fr-FR" dirty="0" smtClean="0"/>
              <a:t> has 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long-term</a:t>
            </a:r>
            <a:r>
              <a:rPr lang="fr-FR" dirty="0" smtClean="0"/>
              <a:t> complications </a:t>
            </a:r>
            <a:r>
              <a:rPr lang="fr-FR" dirty="0" err="1" smtClean="0"/>
              <a:t>than</a:t>
            </a:r>
            <a:r>
              <a:rPr lang="fr-FR" dirty="0" smtClean="0"/>
              <a:t> AC IOL </a:t>
            </a: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</a:t>
            </a:r>
            <a:r>
              <a:rPr lang="fr-FR" dirty="0" err="1" smtClean="0"/>
              <a:t>instead</a:t>
            </a:r>
            <a:r>
              <a:rPr lang="fr-FR" dirty="0" smtClean="0"/>
              <a:t> of </a:t>
            </a:r>
            <a:r>
              <a:rPr lang="fr-FR" dirty="0" err="1" smtClean="0"/>
              <a:t>it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All of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try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!!!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980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-733349" y="593114"/>
            <a:ext cx="10385349" cy="571154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24873</TotalTime>
  <Words>448</Words>
  <Application>Microsoft Macintosh PowerPoint</Application>
  <PresentationFormat>On-screen Show (4:3)</PresentationFormat>
  <Paragraphs>96</Paragraphs>
  <Slides>23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Iris Claw IOL - When There Is No Posterior Capsule</vt:lpstr>
      <vt:lpstr>Tamale Teaching Hospital</vt:lpstr>
      <vt:lpstr>Objectives</vt:lpstr>
      <vt:lpstr>When there is no PC*:</vt:lpstr>
      <vt:lpstr>History</vt:lpstr>
      <vt:lpstr>Sputnik IOL</vt:lpstr>
      <vt:lpstr>Iris Claw IOL</vt:lpstr>
      <vt:lpstr>Iris Claw IOL behind iris</vt:lpstr>
      <vt:lpstr>Iris Claw IOL in front of iris</vt:lpstr>
      <vt:lpstr>Indications</vt:lpstr>
      <vt:lpstr>Indications</vt:lpstr>
      <vt:lpstr>Indications – Where AC IOL is contraindicatied</vt:lpstr>
      <vt:lpstr>Contraindications</vt:lpstr>
      <vt:lpstr>A-constant:</vt:lpstr>
      <vt:lpstr>Price</vt:lpstr>
      <vt:lpstr>Special instruments needed: Only lens holding forceps</vt:lpstr>
      <vt:lpstr>Slide 17</vt:lpstr>
      <vt:lpstr>Advantages vs AC IOL</vt:lpstr>
      <vt:lpstr>Advantages vs scleral fixation</vt:lpstr>
      <vt:lpstr>Complications</vt:lpstr>
      <vt:lpstr>Studies</vt:lpstr>
      <vt:lpstr>Summary</vt:lpstr>
      <vt:lpstr>Slide 23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 Claw IOL</dc:title>
  <dc:creator>Judith Simon</dc:creator>
  <cp:lastModifiedBy>Judith Simon</cp:lastModifiedBy>
  <cp:revision>55</cp:revision>
  <dcterms:created xsi:type="dcterms:W3CDTF">2017-09-26T22:18:35Z</dcterms:created>
  <dcterms:modified xsi:type="dcterms:W3CDTF">2017-09-30T13:00:25Z</dcterms:modified>
</cp:coreProperties>
</file>