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317" r:id="rId3"/>
    <p:sldId id="318" r:id="rId4"/>
    <p:sldId id="265" r:id="rId5"/>
    <p:sldId id="258" r:id="rId6"/>
    <p:sldId id="260" r:id="rId7"/>
    <p:sldId id="309" r:id="rId8"/>
    <p:sldId id="286" r:id="rId9"/>
    <p:sldId id="259" r:id="rId10"/>
    <p:sldId id="261" r:id="rId11"/>
    <p:sldId id="299" r:id="rId12"/>
    <p:sldId id="287" r:id="rId13"/>
    <p:sldId id="262" r:id="rId14"/>
    <p:sldId id="281" r:id="rId15"/>
    <p:sldId id="263" r:id="rId16"/>
    <p:sldId id="264" r:id="rId17"/>
    <p:sldId id="266" r:id="rId18"/>
    <p:sldId id="267" r:id="rId19"/>
    <p:sldId id="268" r:id="rId20"/>
    <p:sldId id="308" r:id="rId21"/>
    <p:sldId id="312" r:id="rId22"/>
    <p:sldId id="269" r:id="rId23"/>
    <p:sldId id="270" r:id="rId24"/>
    <p:sldId id="310" r:id="rId25"/>
    <p:sldId id="311" r:id="rId26"/>
    <p:sldId id="300" r:id="rId27"/>
    <p:sldId id="271" r:id="rId28"/>
    <p:sldId id="315" r:id="rId29"/>
    <p:sldId id="272" r:id="rId30"/>
    <p:sldId id="275" r:id="rId31"/>
    <p:sldId id="273" r:id="rId32"/>
    <p:sldId id="274" r:id="rId33"/>
    <p:sldId id="313" r:id="rId34"/>
    <p:sldId id="314" r:id="rId35"/>
    <p:sldId id="31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6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3D7C9-3B61-034E-8243-0662F28731DF}" type="datetimeFigureOut">
              <a:rPr lang="en-US" smtClean="0"/>
              <a:pPr/>
              <a:t>9/27/14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BA85-CDD9-414D-86AD-4E20097B5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3529"/>
            <a:ext cx="7772400" cy="314692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 Use of </a:t>
            </a:r>
            <a:r>
              <a:rPr lang="en-US" sz="3200" b="1" dirty="0" err="1" smtClean="0"/>
              <a:t>Triamcinolone</a:t>
            </a:r>
            <a:r>
              <a:rPr lang="en-US" sz="3200" b="1" dirty="0" smtClean="0"/>
              <a:t> in Ophthalmology, and the use of Chlorpromazine in place of </a:t>
            </a:r>
            <a:r>
              <a:rPr lang="en-US" sz="3200" b="1" dirty="0" err="1" smtClean="0"/>
              <a:t>Retrobulbar</a:t>
            </a:r>
            <a:r>
              <a:rPr lang="en-US" sz="3200" b="1" dirty="0" smtClean="0"/>
              <a:t> Alcohol in the management of the Painful Blind Eye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37253"/>
            <a:ext cx="6400800" cy="1827071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 Judith Simon MD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Tamale Teaching Hospital,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Dept of Surgery/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  <a:ea typeface="Tahoma" charset="0"/>
                <a:cs typeface="Tahoma" charset="0"/>
              </a:rPr>
              <a:t>Ophthalmology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Triamcinolone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It is a long</a:t>
            </a:r>
            <a:r>
              <a:rPr lang="en-US" dirty="0" smtClean="0">
                <a:solidFill>
                  <a:srgbClr val="000000"/>
                </a:solidFill>
              </a:rPr>
              <a:t>-acting synthetic corticosteroid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Can be given: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</a:t>
            </a:r>
            <a:r>
              <a:rPr lang="en-US" dirty="0" smtClean="0">
                <a:solidFill>
                  <a:srgbClr val="000000"/>
                </a:solidFill>
              </a:rPr>
              <a:t>rally</a:t>
            </a:r>
          </a:p>
          <a:p>
            <a:pPr lvl="1"/>
            <a:r>
              <a:rPr lang="en-US" b="1" dirty="0" smtClean="0">
                <a:solidFill>
                  <a:srgbClr val="000000"/>
                </a:solidFill>
              </a:rPr>
              <a:t>I</a:t>
            </a:r>
            <a:r>
              <a:rPr lang="en-US" b="1" dirty="0" smtClean="0">
                <a:solidFill>
                  <a:srgbClr val="000000"/>
                </a:solidFill>
              </a:rPr>
              <a:t>njection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nhalation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opically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Triamcinolone</a:t>
            </a:r>
            <a:r>
              <a:rPr lang="en-US" dirty="0" smtClean="0"/>
              <a:t> </a:t>
            </a:r>
            <a:r>
              <a:rPr lang="en-US" dirty="0" err="1" smtClean="0"/>
              <a:t>Acetonide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potent type of </a:t>
            </a:r>
            <a:r>
              <a:rPr lang="en-US" dirty="0" err="1" smtClean="0"/>
              <a:t>Triamcinolone</a:t>
            </a:r>
            <a:r>
              <a:rPr lang="en-US" dirty="0" smtClean="0"/>
              <a:t>, </a:t>
            </a:r>
          </a:p>
          <a:p>
            <a:endParaRPr lang="en-US" dirty="0" smtClean="0"/>
          </a:p>
          <a:p>
            <a:r>
              <a:rPr lang="en-US" dirty="0" smtClean="0"/>
              <a:t>8x more potent than </a:t>
            </a:r>
            <a:r>
              <a:rPr lang="en-US" dirty="0" err="1" smtClean="0"/>
              <a:t>Prednisolone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 is </a:t>
            </a:r>
            <a:r>
              <a:rPr lang="en-US" dirty="0" smtClean="0"/>
              <a:t>a “depot” steroid, meaning it stays in the tissues for an extended period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Triamcinolone</a:t>
            </a:r>
            <a:r>
              <a:rPr lang="en-US" dirty="0" smtClean="0"/>
              <a:t> bottle</a:t>
            </a:r>
            <a:endParaRPr lang="en-US" dirty="0"/>
          </a:p>
        </p:txBody>
      </p:sp>
      <p:pic>
        <p:nvPicPr>
          <p:cNvPr id="4" name="Content Placeholder 3" descr="triamc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60489" r="-160489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Triamcinolone</a:t>
            </a:r>
            <a:r>
              <a:rPr lang="en-US" dirty="0" smtClean="0"/>
              <a:t> </a:t>
            </a:r>
            <a:r>
              <a:rPr lang="en-US" dirty="0" err="1" smtClean="0"/>
              <a:t>Acetonide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Concentration: 40 mg/cc</a:t>
            </a:r>
          </a:p>
          <a:p>
            <a:r>
              <a:rPr lang="en-US" dirty="0" smtClean="0"/>
              <a:t>Brand name: </a:t>
            </a:r>
            <a:r>
              <a:rPr lang="en-US" b="1" dirty="0" err="1" smtClean="0"/>
              <a:t>Kenalog</a:t>
            </a:r>
            <a:endParaRPr lang="en-US" b="1" dirty="0" smtClean="0"/>
          </a:p>
          <a:p>
            <a:r>
              <a:rPr lang="en-US" dirty="0" smtClean="0"/>
              <a:t>Marketed mainly for </a:t>
            </a:r>
            <a:r>
              <a:rPr lang="en-US" dirty="0" err="1" smtClean="0"/>
              <a:t>intraarticular</a:t>
            </a:r>
            <a:r>
              <a:rPr lang="en-US" dirty="0" smtClean="0"/>
              <a:t> use – given for arthritis</a:t>
            </a:r>
          </a:p>
          <a:p>
            <a:r>
              <a:rPr lang="en-US" dirty="0" smtClean="0"/>
              <a:t>Available in most pharmacies</a:t>
            </a:r>
          </a:p>
          <a:p>
            <a:r>
              <a:rPr lang="en-US" dirty="0" smtClean="0"/>
              <a:t>Price: 10 </a:t>
            </a:r>
            <a:r>
              <a:rPr lang="en-US" dirty="0" err="1" smtClean="0"/>
              <a:t>GhC</a:t>
            </a:r>
            <a:r>
              <a:rPr lang="en-US" dirty="0" smtClean="0"/>
              <a:t> for generic, 14-20 </a:t>
            </a:r>
            <a:r>
              <a:rPr lang="en-US" dirty="0" err="1" smtClean="0"/>
              <a:t>GhC</a:t>
            </a:r>
            <a:r>
              <a:rPr lang="en-US" dirty="0" smtClean="0"/>
              <a:t> for brand</a:t>
            </a:r>
          </a:p>
          <a:p>
            <a:r>
              <a:rPr lang="en-US" dirty="0" smtClean="0"/>
              <a:t>Milky solution, shake well to homogenize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Retroseptal</a:t>
            </a:r>
            <a:r>
              <a:rPr lang="en-US" dirty="0" smtClean="0"/>
              <a:t>:  1 cc</a:t>
            </a:r>
          </a:p>
          <a:p>
            <a:r>
              <a:rPr lang="en-US" dirty="0" smtClean="0"/>
              <a:t>Subcutaneous: As much as you can inject</a:t>
            </a:r>
          </a:p>
          <a:p>
            <a:r>
              <a:rPr lang="en-US" dirty="0" err="1" smtClean="0"/>
              <a:t>Subconjunctival</a:t>
            </a:r>
            <a:r>
              <a:rPr lang="en-US" dirty="0" smtClean="0"/>
              <a:t>:  As much as you can inject-usually 0.2-0.3 cc</a:t>
            </a:r>
          </a:p>
          <a:p>
            <a:r>
              <a:rPr lang="en-US" dirty="0" err="1" smtClean="0"/>
              <a:t>Supratarsal</a:t>
            </a:r>
            <a:r>
              <a:rPr lang="en-US" dirty="0" smtClean="0"/>
              <a:t>: As much as you can inject - -usually 0.1-0.2 cc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Retroseptal</a:t>
            </a:r>
            <a:r>
              <a:rPr lang="en-US" dirty="0" smtClean="0"/>
              <a:t>:  3 months</a:t>
            </a:r>
          </a:p>
          <a:p>
            <a:r>
              <a:rPr lang="en-US" dirty="0" smtClean="0"/>
              <a:t>Subcutaneous: 1-3 weeks</a:t>
            </a:r>
          </a:p>
          <a:p>
            <a:r>
              <a:rPr lang="en-US" dirty="0" err="1" smtClean="0"/>
              <a:t>Subconjunctival</a:t>
            </a:r>
            <a:r>
              <a:rPr lang="en-US" dirty="0" smtClean="0"/>
              <a:t>:  5-7 days</a:t>
            </a:r>
          </a:p>
          <a:p>
            <a:r>
              <a:rPr lang="en-US" dirty="0" err="1" smtClean="0"/>
              <a:t>Supratarsal</a:t>
            </a:r>
            <a:r>
              <a:rPr lang="en-US" dirty="0" smtClean="0"/>
              <a:t>: 5-7 days</a:t>
            </a:r>
          </a:p>
          <a:p>
            <a:endParaRPr lang="en-US" dirty="0" smtClean="0"/>
          </a:p>
          <a:p>
            <a:r>
              <a:rPr lang="en-US" dirty="0" smtClean="0"/>
              <a:t>Can be seen as white residue as long as it is there except for </a:t>
            </a:r>
            <a:r>
              <a:rPr lang="en-US" dirty="0" err="1" smtClean="0"/>
              <a:t>retroseptal</a:t>
            </a:r>
            <a:endParaRPr lang="en-US" dirty="0" smtClean="0"/>
          </a:p>
          <a:p>
            <a:r>
              <a:rPr lang="en-US" dirty="0" smtClean="0"/>
              <a:t>Can be repeated as needed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IOP rise – can be treated with </a:t>
            </a:r>
            <a:r>
              <a:rPr lang="en-US" dirty="0" err="1" smtClean="0"/>
              <a:t>antiglaucoma</a:t>
            </a:r>
            <a:r>
              <a:rPr lang="en-US" dirty="0" smtClean="0"/>
              <a:t> medications</a:t>
            </a:r>
          </a:p>
          <a:p>
            <a:r>
              <a:rPr lang="en-US" dirty="0" smtClean="0"/>
              <a:t>Only temporary</a:t>
            </a:r>
          </a:p>
          <a:p>
            <a:r>
              <a:rPr lang="en-US" dirty="0" smtClean="0"/>
              <a:t>Leaves white residue </a:t>
            </a:r>
            <a:r>
              <a:rPr lang="en-US" dirty="0" err="1" smtClean="0"/>
              <a:t>subconjunctival</a:t>
            </a:r>
            <a:r>
              <a:rPr lang="en-US" dirty="0" smtClean="0"/>
              <a:t> – warn patient. It disappears in 1-2 weeks</a:t>
            </a:r>
          </a:p>
          <a:p>
            <a:r>
              <a:rPr lang="en-US" dirty="0" smtClean="0"/>
              <a:t>Can leave permanent </a:t>
            </a:r>
            <a:r>
              <a:rPr lang="en-US" dirty="0" err="1" smtClean="0"/>
              <a:t>depigmentation</a:t>
            </a:r>
            <a:r>
              <a:rPr lang="en-US" dirty="0" smtClean="0"/>
              <a:t> on skin of black people-warn patient ahead of time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98033"/>
            <a:ext cx="8229600" cy="2358349"/>
          </a:xfrm>
        </p:spPr>
        <p:txBody>
          <a:bodyPr>
            <a:normAutofit/>
          </a:bodyPr>
          <a:lstStyle/>
          <a:p>
            <a:r>
              <a:rPr lang="en-US" dirty="0" smtClean="0"/>
              <a:t>Indications: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3990"/>
          </a:xfrm>
        </p:spPr>
        <p:txBody>
          <a:bodyPr/>
          <a:lstStyle/>
          <a:p>
            <a:r>
              <a:rPr lang="en-US" dirty="0" smtClean="0"/>
              <a:t>Any condition which requires prolonged and/or strong steroid use</a:t>
            </a:r>
          </a:p>
          <a:p>
            <a:r>
              <a:rPr lang="en-US" dirty="0" smtClean="0"/>
              <a:t>Can obviate systemic </a:t>
            </a:r>
            <a:r>
              <a:rPr lang="en-US" dirty="0" err="1" smtClean="0"/>
              <a:t>Prednisolone</a:t>
            </a:r>
            <a:r>
              <a:rPr lang="en-US" dirty="0" smtClean="0"/>
              <a:t> therapy – much less side-effects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Retroseptal</a:t>
            </a:r>
            <a:r>
              <a:rPr lang="en-US" dirty="0" smtClean="0"/>
              <a:t> injection</a:t>
            </a:r>
            <a:endParaRPr lang="en-US" dirty="0"/>
          </a:p>
        </p:txBody>
      </p:sp>
      <p:pic>
        <p:nvPicPr>
          <p:cNvPr id="6" name="Content Placeholder 5" descr="peribulb Inj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1596" b="-11596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Retroseptal </a:t>
            </a:r>
            <a:r>
              <a:rPr lang="en-US" dirty="0" smtClean="0"/>
              <a:t>injection</a:t>
            </a:r>
            <a:endParaRPr lang="en-US" dirty="0"/>
          </a:p>
        </p:txBody>
      </p:sp>
      <p:pic>
        <p:nvPicPr>
          <p:cNvPr id="4" name="Content Placeholder 3" descr="subtenon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450" r="-18450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5400" dirty="0" smtClean="0"/>
              <a:t>Indications for </a:t>
            </a:r>
            <a:r>
              <a:rPr lang="en-US" sz="5400" dirty="0" err="1" smtClean="0"/>
              <a:t>retroseptal</a:t>
            </a:r>
            <a:r>
              <a:rPr lang="en-US" sz="5400" dirty="0" smtClean="0"/>
              <a:t> </a:t>
            </a:r>
            <a:r>
              <a:rPr lang="en-US" sz="5400" dirty="0" err="1" smtClean="0"/>
              <a:t>triamcinolone</a:t>
            </a:r>
            <a:r>
              <a:rPr lang="en-US" sz="5400" dirty="0" smtClean="0"/>
              <a:t>:</a:t>
            </a:r>
            <a:endParaRPr lang="en-US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r>
              <a:rPr lang="en-US" sz="3600" dirty="0" smtClean="0"/>
              <a:t>Posterior </a:t>
            </a:r>
            <a:r>
              <a:rPr lang="en-US" sz="3600" dirty="0" err="1" smtClean="0"/>
              <a:t>Uveitis</a:t>
            </a:r>
            <a:r>
              <a:rPr lang="en-US" sz="3600" dirty="0" smtClean="0"/>
              <a:t> - Caused by </a:t>
            </a:r>
            <a:r>
              <a:rPr lang="en-US" sz="3600" dirty="0" err="1" smtClean="0"/>
              <a:t>toxoplasma</a:t>
            </a:r>
            <a:r>
              <a:rPr lang="en-US" sz="3600" dirty="0" smtClean="0"/>
              <a:t>, or anything else</a:t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5" name="Content Placeholder 4" descr="toxo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602" r="-30602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Moreen’s</a:t>
            </a:r>
            <a:r>
              <a:rPr lang="en-US" dirty="0" smtClean="0"/>
              <a:t> ulcer</a:t>
            </a:r>
            <a:endParaRPr lang="en-US" dirty="0"/>
          </a:p>
        </p:txBody>
      </p:sp>
      <p:pic>
        <p:nvPicPr>
          <p:cNvPr id="4" name="Content Placeholder 3" descr="moreen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8238" r="-8238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Complicated cataract surgery-after PC rupture or ICCE for dislocated cataract</a:t>
            </a:r>
            <a:endParaRPr lang="en-US" sz="3600" dirty="0"/>
          </a:p>
        </p:txBody>
      </p:sp>
      <p:pic>
        <p:nvPicPr>
          <p:cNvPr id="4" name="Content Placeholder 3" descr="PCrup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952" r="-9952"/>
          <a:stretch>
            <a:fillRect/>
          </a:stretch>
        </p:blipFill>
        <p:spPr>
          <a:xfrm>
            <a:off x="483118" y="1613158"/>
            <a:ext cx="8229600" cy="45259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Cataract surgery in patient with </a:t>
            </a:r>
            <a:r>
              <a:rPr lang="en-US" dirty="0" err="1" smtClean="0"/>
              <a:t>uveitis</a:t>
            </a:r>
            <a:endParaRPr lang="en-US" dirty="0"/>
          </a:p>
        </p:txBody>
      </p:sp>
      <p:pic>
        <p:nvPicPr>
          <p:cNvPr id="4" name="Content Placeholder 3" descr="uveiticca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099" r="-18099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Pediatric cataract surgery</a:t>
            </a:r>
            <a:endParaRPr lang="en-US" dirty="0"/>
          </a:p>
        </p:txBody>
      </p:sp>
      <p:pic>
        <p:nvPicPr>
          <p:cNvPr id="5" name="Content Placeholder 4" descr="ped cat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10335" r="-10335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Trabeculectomy</a:t>
            </a:r>
            <a:r>
              <a:rPr lang="en-US" dirty="0" smtClean="0"/>
              <a:t> or combined SICS/</a:t>
            </a:r>
            <a:r>
              <a:rPr lang="en-US" dirty="0" err="1" smtClean="0"/>
              <a:t>Trabeculectomy</a:t>
            </a:r>
            <a:endParaRPr lang="en-US" dirty="0"/>
          </a:p>
        </p:txBody>
      </p:sp>
      <p:pic>
        <p:nvPicPr>
          <p:cNvPr id="4" name="Content Placeholder 3" descr="trab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099" r="-18099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Postoperative </a:t>
            </a:r>
            <a:r>
              <a:rPr lang="en-US" dirty="0" err="1" smtClean="0"/>
              <a:t>uveitis</a:t>
            </a:r>
            <a:endParaRPr lang="en-US" dirty="0"/>
          </a:p>
        </p:txBody>
      </p:sp>
      <p:pic>
        <p:nvPicPr>
          <p:cNvPr id="4" name="Content Placeholder 3" descr="postopuveiti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3755" r="-23755"/>
          <a:stretch>
            <a:fillRect/>
          </a:stretch>
        </p:blipFill>
        <p:spPr/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Postoperative </a:t>
            </a:r>
            <a:r>
              <a:rPr lang="en-US" dirty="0" err="1" smtClean="0"/>
              <a:t>endophthalmitis</a:t>
            </a:r>
            <a:endParaRPr lang="en-US" dirty="0"/>
          </a:p>
        </p:txBody>
      </p:sp>
      <p:pic>
        <p:nvPicPr>
          <p:cNvPr id="4" name="Content Placeholder 3" descr="endophth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18276" r="-18276"/>
          <a:stretch>
            <a:fillRect/>
          </a:stretch>
        </p:blipFill>
        <p:spPr>
          <a:xfrm>
            <a:off x="457200" y="1638300"/>
            <a:ext cx="8229600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Contraindications for </a:t>
            </a:r>
            <a:r>
              <a:rPr lang="en-US" dirty="0" err="1" smtClean="0"/>
              <a:t>retroseptal</a:t>
            </a:r>
            <a:r>
              <a:rPr lang="en-US" dirty="0" smtClean="0"/>
              <a:t>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Known steroid responders</a:t>
            </a:r>
          </a:p>
          <a:p>
            <a:r>
              <a:rPr lang="en-US" dirty="0" smtClean="0"/>
              <a:t>Patients with poorly controlled, advanced or end-stage glaucoma</a:t>
            </a:r>
          </a:p>
          <a:p>
            <a:r>
              <a:rPr lang="en-US" dirty="0" smtClean="0"/>
              <a:t>Herpes Simplex </a:t>
            </a:r>
            <a:r>
              <a:rPr lang="en-US" dirty="0" err="1" smtClean="0"/>
              <a:t>stromal</a:t>
            </a:r>
            <a:r>
              <a:rPr lang="en-US" dirty="0" smtClean="0"/>
              <a:t> </a:t>
            </a:r>
            <a:r>
              <a:rPr lang="en-US" dirty="0" err="1" smtClean="0"/>
              <a:t>keratitis</a:t>
            </a:r>
            <a:r>
              <a:rPr lang="en-US" dirty="0" smtClean="0"/>
              <a:t> or </a:t>
            </a:r>
            <a:r>
              <a:rPr lang="en-US" dirty="0" err="1" smtClean="0"/>
              <a:t>keratouveitis</a:t>
            </a:r>
            <a:r>
              <a:rPr lang="en-US" dirty="0" smtClean="0"/>
              <a:t> – without added Acyclovir the epithelial disease can reactivate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69056"/>
          </a:xfrm>
        </p:spPr>
        <p:txBody>
          <a:bodyPr>
            <a:noAutofit/>
          </a:bodyPr>
          <a:lstStyle/>
          <a:p>
            <a:r>
              <a:rPr lang="en-US" sz="3200" dirty="0" smtClean="0"/>
              <a:t>Indications for </a:t>
            </a:r>
            <a:r>
              <a:rPr lang="en-US" sz="3200" dirty="0" err="1"/>
              <a:t>s</a:t>
            </a:r>
            <a:r>
              <a:rPr lang="en-US" sz="3200" dirty="0" err="1" smtClean="0"/>
              <a:t>ubconjunctival</a:t>
            </a:r>
            <a:r>
              <a:rPr lang="en-US" sz="3200" dirty="0" smtClean="0"/>
              <a:t> and/or </a:t>
            </a:r>
            <a:r>
              <a:rPr lang="en-US" sz="3200" dirty="0" err="1" smtClean="0"/>
              <a:t>supratarsal</a:t>
            </a:r>
            <a:r>
              <a:rPr lang="en-US" sz="3200" dirty="0" smtClean="0"/>
              <a:t> injection - For stage IV allergic conjunctivitis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4" name="Content Placeholder 3" descr="GPC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185" r="-15185"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Subcutaneous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err="1" smtClean="0"/>
              <a:t>chalazion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 err="1" smtClean="0"/>
              <a:t>keloids</a:t>
            </a:r>
            <a:endParaRPr lang="en-US" dirty="0" smtClean="0"/>
          </a:p>
          <a:p>
            <a:r>
              <a:rPr lang="en-US" dirty="0" smtClean="0"/>
              <a:t>For any kind of scar tissue</a:t>
            </a:r>
          </a:p>
          <a:p>
            <a:endParaRPr lang="en-US" dirty="0" smtClean="0"/>
          </a:p>
          <a:p>
            <a:r>
              <a:rPr lang="en-US" dirty="0" smtClean="0"/>
              <a:t>Be aware: It might cause skin </a:t>
            </a:r>
            <a:r>
              <a:rPr lang="en-US" dirty="0" err="1" smtClean="0"/>
              <a:t>depigmentation</a:t>
            </a:r>
            <a:r>
              <a:rPr lang="en-US" dirty="0" smtClean="0"/>
              <a:t> in black people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err="1" smtClean="0"/>
              <a:t>chalazion</a:t>
            </a:r>
            <a:endParaRPr lang="en-US" dirty="0"/>
          </a:p>
        </p:txBody>
      </p:sp>
      <p:pic>
        <p:nvPicPr>
          <p:cNvPr id="6" name="Content Placeholder 5" descr="ChalTriamc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981" r="-8981"/>
          <a:stretch>
            <a:fillRect/>
          </a:stretch>
        </p:blipFill>
        <p:spPr/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Depigmentation</a:t>
            </a:r>
            <a:endParaRPr lang="en-US" dirty="0"/>
          </a:p>
        </p:txBody>
      </p:sp>
      <p:pic>
        <p:nvPicPr>
          <p:cNvPr id="4" name="Content Placeholder 3" descr="depig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Keloid</a:t>
            </a:r>
            <a:r>
              <a:rPr lang="en-US" dirty="0" smtClean="0"/>
              <a:t> injected with </a:t>
            </a:r>
            <a:r>
              <a:rPr lang="en-US" dirty="0" err="1" smtClean="0"/>
              <a:t>Triamcinolone</a:t>
            </a:r>
            <a:endParaRPr lang="en-US" dirty="0"/>
          </a:p>
        </p:txBody>
      </p:sp>
      <p:pic>
        <p:nvPicPr>
          <p:cNvPr id="4" name="Content Placeholder 3" descr="keloid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5088" r="-25088"/>
          <a:stretch>
            <a:fillRect/>
          </a:stretch>
        </p:blipFill>
        <p:spPr/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Keloid</a:t>
            </a:r>
            <a:r>
              <a:rPr lang="en-US" dirty="0" smtClean="0"/>
              <a:t> before and after </a:t>
            </a:r>
            <a:r>
              <a:rPr lang="en-US" dirty="0" err="1" smtClean="0"/>
              <a:t>Triamcinolone</a:t>
            </a:r>
            <a:r>
              <a:rPr lang="en-US" dirty="0" smtClean="0"/>
              <a:t> injection</a:t>
            </a:r>
            <a:endParaRPr lang="en-US" dirty="0"/>
          </a:p>
        </p:txBody>
      </p:sp>
      <p:pic>
        <p:nvPicPr>
          <p:cNvPr id="4" name="Content Placeholder 3" descr="keloi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099" r="-18099"/>
          <a:stretch>
            <a:fillRect/>
          </a:stretch>
        </p:blipFill>
        <p:spPr/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Chlorpromazine in place of </a:t>
            </a:r>
            <a:r>
              <a:rPr lang="en-US" dirty="0" err="1" smtClean="0"/>
              <a:t>Retrobulbar</a:t>
            </a:r>
            <a:r>
              <a:rPr lang="en-US" dirty="0" smtClean="0"/>
              <a:t> Alcohol for the Management of the</a:t>
            </a:r>
            <a:br>
              <a:rPr lang="en-US" dirty="0" smtClean="0"/>
            </a:br>
            <a:r>
              <a:rPr lang="en-US" dirty="0" smtClean="0"/>
              <a:t>Painful Blind eye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Chlorpromazine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major tranquillizer and antiemetic</a:t>
            </a:r>
          </a:p>
          <a:p>
            <a:r>
              <a:rPr lang="en-US" dirty="0" smtClean="0"/>
              <a:t>Easily available, covered by NHIS</a:t>
            </a:r>
          </a:p>
          <a:p>
            <a:r>
              <a:rPr lang="en-US" dirty="0" smtClean="0"/>
              <a:t>Kills the pain fibers and the optic nerve</a:t>
            </a:r>
          </a:p>
          <a:p>
            <a:r>
              <a:rPr lang="en-US" dirty="0" smtClean="0"/>
              <a:t>Works about 80% of the time</a:t>
            </a:r>
          </a:p>
          <a:p>
            <a:r>
              <a:rPr lang="en-US" dirty="0" smtClean="0"/>
              <a:t>Effect can wear off in a few years, can be repeated</a:t>
            </a:r>
          </a:p>
          <a:p>
            <a:r>
              <a:rPr lang="en-US" dirty="0" smtClean="0"/>
              <a:t>In studies it is shown to be similar or more effective than alcohol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Chlorpromazine injection</a:t>
            </a:r>
            <a:endParaRPr lang="en-US" dirty="0"/>
          </a:p>
        </p:txBody>
      </p:sp>
      <p:pic>
        <p:nvPicPr>
          <p:cNvPr id="4" name="Content Placeholder 3" descr="chlorpro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47542" r="-247542"/>
          <a:stretch>
            <a:fillRect/>
          </a:stretch>
        </p:blipFill>
        <p:spPr/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of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Injection is 25mg/cc, 2 cc vial</a:t>
            </a:r>
          </a:p>
          <a:p>
            <a:r>
              <a:rPr lang="en-US" dirty="0" smtClean="0"/>
              <a:t>Mix with 2cc of 2% </a:t>
            </a:r>
            <a:r>
              <a:rPr lang="en-US" dirty="0" err="1" smtClean="0"/>
              <a:t>Lidocaine</a:t>
            </a:r>
            <a:r>
              <a:rPr lang="en-US" dirty="0" smtClean="0"/>
              <a:t> and 2cc of </a:t>
            </a:r>
            <a:r>
              <a:rPr lang="en-US" dirty="0" err="1" smtClean="0"/>
              <a:t>Dexamethasone</a:t>
            </a:r>
            <a:endParaRPr lang="en-US" dirty="0" smtClean="0"/>
          </a:p>
          <a:p>
            <a:r>
              <a:rPr lang="en-US" dirty="0" smtClean="0"/>
              <a:t>Give the 6cc mixture </a:t>
            </a:r>
            <a:r>
              <a:rPr lang="en-US" dirty="0" err="1" smtClean="0"/>
              <a:t>retrobulbar</a:t>
            </a:r>
            <a:endParaRPr lang="en-US" dirty="0" smtClean="0"/>
          </a:p>
          <a:p>
            <a:r>
              <a:rPr lang="en-US" dirty="0" smtClean="0"/>
              <a:t>Give </a:t>
            </a:r>
            <a:r>
              <a:rPr lang="en-US" dirty="0" err="1" smtClean="0"/>
              <a:t>cycloplegics</a:t>
            </a:r>
            <a:r>
              <a:rPr lang="en-US" dirty="0" smtClean="0"/>
              <a:t>, steroid </a:t>
            </a:r>
            <a:r>
              <a:rPr lang="en-US" dirty="0" err="1" smtClean="0"/>
              <a:t>eyedrops</a:t>
            </a:r>
            <a:r>
              <a:rPr lang="en-US" dirty="0" smtClean="0"/>
              <a:t> and pain-killers for a week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 patient: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Sight will NOT return !!!</a:t>
            </a:r>
          </a:p>
          <a:p>
            <a:r>
              <a:rPr lang="en-US" b="1" dirty="0" smtClean="0"/>
              <a:t>Remaining small vision will be lost !!!</a:t>
            </a:r>
          </a:p>
          <a:p>
            <a:r>
              <a:rPr lang="en-US" dirty="0" smtClean="0"/>
              <a:t>Pt will be sleepy for 2 hours – give only if with relative, let PT sleep outside the clinic or go home fast</a:t>
            </a:r>
          </a:p>
          <a:p>
            <a:r>
              <a:rPr lang="en-US" dirty="0" smtClean="0"/>
              <a:t>Will have swelling of lids and conjunctiva for a few days</a:t>
            </a:r>
          </a:p>
          <a:p>
            <a:r>
              <a:rPr lang="en-US" dirty="0" smtClean="0"/>
              <a:t>Pain will wear off in 1-2 weeks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Severe </a:t>
            </a:r>
            <a:r>
              <a:rPr lang="en-US" dirty="0" err="1" smtClean="0"/>
              <a:t>periocular</a:t>
            </a:r>
            <a:r>
              <a:rPr lang="en-US" dirty="0" smtClean="0"/>
              <a:t> inflammation</a:t>
            </a:r>
          </a:p>
          <a:p>
            <a:endParaRPr lang="en-US" dirty="0" smtClean="0"/>
          </a:p>
          <a:p>
            <a:r>
              <a:rPr lang="en-US" dirty="0" smtClean="0"/>
              <a:t>Resolves in 2-3 weeks, reassure patient, can give </a:t>
            </a:r>
            <a:r>
              <a:rPr lang="en-US" dirty="0" err="1" smtClean="0"/>
              <a:t>po</a:t>
            </a:r>
            <a:r>
              <a:rPr lang="en-US" dirty="0" smtClean="0"/>
              <a:t> steroids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Consent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to get – PT might get upset about vision not returning</a:t>
            </a:r>
          </a:p>
          <a:p>
            <a:endParaRPr lang="en-US" dirty="0" smtClean="0"/>
          </a:p>
          <a:p>
            <a:r>
              <a:rPr lang="en-US" b="1" dirty="0" smtClean="0"/>
              <a:t>MAKE SURE YOU INJECT THE CORRECT EYE!!!  </a:t>
            </a:r>
            <a:endParaRPr lang="en-US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attention!</a:t>
            </a:r>
            <a:endParaRPr lang="en-US" dirty="0"/>
          </a:p>
        </p:txBody>
      </p:sp>
      <p:pic>
        <p:nvPicPr>
          <p:cNvPr id="12" name="Content Placeholder 11" descr="TTH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53" r="-953"/>
          <a:stretch>
            <a:fillRect/>
          </a:stretch>
        </p:blipFill>
        <p:spPr>
          <a:xfrm>
            <a:off x="121945" y="1576396"/>
            <a:ext cx="9022055" cy="496178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19872</TotalTime>
  <Words>646</Words>
  <Application>Microsoft Macintosh PowerPoint</Application>
  <PresentationFormat>On-screen Show (4:3)</PresentationFormat>
  <Paragraphs>103</Paragraphs>
  <Slides>35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The Use of Triamcinolone in Ophthalmology, and the use of Chlorpromazine in place of Retrobulbar Alcohol in the management of the Painful Blind Eye</vt:lpstr>
      <vt:lpstr>Triamcinolone</vt:lpstr>
      <vt:lpstr>Triamcinolone Acetonide</vt:lpstr>
      <vt:lpstr>Triamcinolone bottle</vt:lpstr>
      <vt:lpstr>Triamcinolone Acetonide</vt:lpstr>
      <vt:lpstr>Dosage</vt:lpstr>
      <vt:lpstr>Duration</vt:lpstr>
      <vt:lpstr>Side-effects</vt:lpstr>
      <vt:lpstr>Indications:</vt:lpstr>
      <vt:lpstr>Retroseptal injection</vt:lpstr>
      <vt:lpstr>Retroseptal injection</vt:lpstr>
      <vt:lpstr>Slide 12</vt:lpstr>
      <vt:lpstr>Posterior Uveitis - Caused by toxoplasma, or anything else </vt:lpstr>
      <vt:lpstr>Moreen’s ulcer</vt:lpstr>
      <vt:lpstr>Complicated cataract surgery-after PC rupture or ICCE for dislocated cataract</vt:lpstr>
      <vt:lpstr>Cataract surgery in patient with uveitis</vt:lpstr>
      <vt:lpstr>Pediatric cataract surgery</vt:lpstr>
      <vt:lpstr>Trabeculectomy or combined SICS/Trabeculectomy</vt:lpstr>
      <vt:lpstr>Postoperative uveitis</vt:lpstr>
      <vt:lpstr>Postoperative endophthalmitis</vt:lpstr>
      <vt:lpstr>Contraindications for retroseptal use</vt:lpstr>
      <vt:lpstr>Indications for subconjunctival and/or supratarsal injection - For stage IV allergic conjunctivitis </vt:lpstr>
      <vt:lpstr>Subcutaneous use</vt:lpstr>
      <vt:lpstr>For chalazion</vt:lpstr>
      <vt:lpstr>Depigmentation</vt:lpstr>
      <vt:lpstr>Keloid injected with Triamcinolone</vt:lpstr>
      <vt:lpstr>Keloid before and after Triamcinolone injection</vt:lpstr>
      <vt:lpstr>Chlorpromazine in place of Retrobulbar Alcohol for the Management of the Painful Blind eye</vt:lpstr>
      <vt:lpstr>Chlorpromazine</vt:lpstr>
      <vt:lpstr>Chlorpromazine injection</vt:lpstr>
      <vt:lpstr>Mode of administration</vt:lpstr>
      <vt:lpstr>Warn patient:</vt:lpstr>
      <vt:lpstr>Side-effects</vt:lpstr>
      <vt:lpstr>Consent form</vt:lpstr>
      <vt:lpstr>Thank you for your attention!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tricks to improve ophthalmic care</dc:title>
  <dc:creator>Judith Simon</dc:creator>
  <cp:lastModifiedBy>Judith Simon</cp:lastModifiedBy>
  <cp:revision>98</cp:revision>
  <dcterms:created xsi:type="dcterms:W3CDTF">2014-09-27T10:28:37Z</dcterms:created>
  <dcterms:modified xsi:type="dcterms:W3CDTF">2014-09-27T11:40:14Z</dcterms:modified>
</cp:coreProperties>
</file>