
<file path=[Content_Types].xml><?xml version="1.0" encoding="utf-8"?>
<Types xmlns="http://schemas.openxmlformats.org/package/2006/content-types">
  <Override PartName="/ppt/slides/slide45.xml" ContentType="application/vnd.openxmlformats-officedocument.presentationml.slide+xml"/>
  <Override PartName="/ppt/slides/slide18.xml" ContentType="application/vnd.openxmlformats-officedocument.presentationml.slide+xml"/>
  <Override PartName="/ppt/slides/slide9.xml" ContentType="application/vnd.openxmlformats-officedocument.presentationml.slide+xml"/>
  <Override PartName="/ppt/slides/slide41.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slides/slide38.xml" ContentType="application/vnd.openxmlformats-officedocument.presentationml.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Default Extension="jpeg" ContentType="image/jpeg"/>
  <Override PartName="/ppt/slides/slide1.xml" ContentType="application/vnd.openxmlformats-officedocument.presentationml.slide+xml"/>
  <Override PartName="/ppt/slides/slide26.xml" ContentType="application/vnd.openxmlformats-officedocument.presentationml.slide+xml"/>
  <Override PartName="/ppt/slides/slide34.xml" ContentType="application/vnd.openxmlformats-officedocument.presentationml.slide+xml"/>
  <Override PartName="/docProps/app.xml" ContentType="application/vnd.openxmlformats-officedocument.extended-properties+xml"/>
  <Override PartName="/ppt/slideLayouts/slideLayout1.xml" ContentType="application/vnd.openxmlformats-officedocument.presentationml.slideLayout+xml"/>
  <Override PartName="/ppt/slides/slide22.xml" ContentType="application/vnd.openxmlformats-officedocument.presentationml.slide+xml"/>
  <Override PartName="/ppt/slides/slide30.xml" ContentType="application/vnd.openxmlformats-officedocument.presentationml.slide+xml"/>
  <Override PartName="/ppt/slides/slide46.xml" ContentType="application/vnd.openxmlformats-officedocument.presentationml.slide+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42.xml" ContentType="application/vnd.openxmlformats-officedocument.presentationml.slide+xml"/>
  <Override PartName="/ppt/slides/slide50.xml" ContentType="application/vnd.openxmlformats-officedocument.presentationml.slide+xml"/>
  <Override PartName="/ppt/slides/slide15.xml" ContentType="application/vnd.openxmlformats-officedocument.presentationml.slide+xml"/>
  <Override PartName="/ppt/slides/slide6.xml" ContentType="application/vnd.openxmlformats-officedocument.presentationml.slide+xml"/>
  <Override PartName="/ppt/slides/slide39.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35.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slides/slide31.xml" ContentType="application/vnd.openxmlformats-officedocument.presentationml.slide+xml"/>
  <Override PartName="/ppt/slides/slide47.xml" ContentType="application/vnd.openxmlformats-officedocument.presentationml.slide+xml"/>
  <Override PartName="/ppt/slides/slide43.xml" ContentType="application/vnd.openxmlformats-officedocument.presentationml.slide+xml"/>
  <Override PartName="/ppt/slides/slide16.xml" ContentType="application/vnd.openxmlformats-officedocument.presentationml.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s/slide36.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32.xml" ContentType="application/vnd.openxmlformats-officedocument.presentationml.slide+xml"/>
  <Override PartName="/ppt/slides/slide48.xml" ContentType="application/vnd.openxmlformats-officedocument.presentationml.slide+xml"/>
  <Override PartName="/ppt/slides/slide20.xml" ContentType="application/vnd.openxmlformats-officedocument.presentationml.slide+xml"/>
  <Override PartName="/ppt/slides/slide44.xml" ContentType="application/vnd.openxmlformats-officedocument.presentationml.slide+xml"/>
  <Override PartName="/ppt/slides/slide17.xml" ContentType="application/vnd.openxmlformats-officedocument.presentationml.slide+xml"/>
  <Override PartName="/ppt/slides/slide8.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37.xml" ContentType="application/vnd.openxmlformats-officedocument.presentationml.slide+xml"/>
  <Override PartName="/ppt/slides/slide29.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s/slide33.xml" ContentType="application/vnd.openxmlformats-officedocument.presentationml.slide+xml"/>
  <Override PartName="/ppt/slideMasters/slideMaster1.xml" ContentType="application/vnd.openxmlformats-officedocument.presentationml.slideMaster+xml"/>
  <Override PartName="/ppt/slides/slide49.xml" ContentType="application/vnd.openxmlformats-officedocument.presentationml.slide+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304" r:id="rId3"/>
    <p:sldId id="301" r:id="rId4"/>
    <p:sldId id="302" r:id="rId5"/>
    <p:sldId id="258" r:id="rId6"/>
    <p:sldId id="259" r:id="rId7"/>
    <p:sldId id="277" r:id="rId8"/>
    <p:sldId id="260" r:id="rId9"/>
    <p:sldId id="261" r:id="rId10"/>
    <p:sldId id="263" r:id="rId11"/>
    <p:sldId id="262" r:id="rId12"/>
    <p:sldId id="264" r:id="rId13"/>
    <p:sldId id="265" r:id="rId14"/>
    <p:sldId id="278" r:id="rId15"/>
    <p:sldId id="266" r:id="rId16"/>
    <p:sldId id="305" r:id="rId17"/>
    <p:sldId id="279" r:id="rId18"/>
    <p:sldId id="280" r:id="rId19"/>
    <p:sldId id="292" r:id="rId20"/>
    <p:sldId id="284" r:id="rId21"/>
    <p:sldId id="307" r:id="rId22"/>
    <p:sldId id="306" r:id="rId23"/>
    <p:sldId id="308" r:id="rId24"/>
    <p:sldId id="309" r:id="rId25"/>
    <p:sldId id="267" r:id="rId26"/>
    <p:sldId id="310" r:id="rId27"/>
    <p:sldId id="285" r:id="rId28"/>
    <p:sldId id="289" r:id="rId29"/>
    <p:sldId id="290" r:id="rId30"/>
    <p:sldId id="291" r:id="rId31"/>
    <p:sldId id="293" r:id="rId32"/>
    <p:sldId id="294" r:id="rId33"/>
    <p:sldId id="283" r:id="rId34"/>
    <p:sldId id="281" r:id="rId35"/>
    <p:sldId id="268" r:id="rId36"/>
    <p:sldId id="282" r:id="rId37"/>
    <p:sldId id="286" r:id="rId38"/>
    <p:sldId id="270" r:id="rId39"/>
    <p:sldId id="287" r:id="rId40"/>
    <p:sldId id="303" r:id="rId41"/>
    <p:sldId id="288" r:id="rId42"/>
    <p:sldId id="271" r:id="rId43"/>
    <p:sldId id="298" r:id="rId44"/>
    <p:sldId id="272" r:id="rId45"/>
    <p:sldId id="273" r:id="rId46"/>
    <p:sldId id="299" r:id="rId47"/>
    <p:sldId id="300" r:id="rId48"/>
    <p:sldId id="274" r:id="rId49"/>
    <p:sldId id="311" r:id="rId50"/>
    <p:sldId id="275" r:id="rId5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6268" autoAdjust="0"/>
    <p:restoredTop sz="94660"/>
  </p:normalViewPr>
  <p:slideViewPr>
    <p:cSldViewPr snapToGrid="0" snapToObjects="1">
      <p:cViewPr varScale="1">
        <p:scale>
          <a:sx n="91" d="100"/>
          <a:sy n="91" d="100"/>
        </p:scale>
        <p:origin x="-824" y="-11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printerSettings" Target="printerSettings/printerSettings1.bin"/><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BF30B98-31E9-D34A-9430-09AEB8DB032F}" type="datetimeFigureOut">
              <a:rPr lang="en-US" smtClean="0"/>
              <a:pPr/>
              <a:t>8/12/18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E7078B-BB9E-A047-8289-17F0EC598FF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BF30B98-31E9-D34A-9430-09AEB8DB032F}" type="datetimeFigureOut">
              <a:rPr lang="en-US" smtClean="0"/>
              <a:pPr/>
              <a:t>8/12/18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E7078B-BB9E-A047-8289-17F0EC598FF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F30B98-31E9-D34A-9430-09AEB8DB032F}" type="datetimeFigureOut">
              <a:rPr lang="en-US" smtClean="0"/>
              <a:pPr/>
              <a:t>8/12/18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E7078B-BB9E-A047-8289-17F0EC598FF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BF30B98-31E9-D34A-9430-09AEB8DB032F}" type="datetimeFigureOut">
              <a:rPr lang="en-US" smtClean="0"/>
              <a:pPr/>
              <a:t>8/12/18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E7078B-BB9E-A047-8289-17F0EC598FF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BF30B98-31E9-D34A-9430-09AEB8DB032F}" type="datetimeFigureOut">
              <a:rPr lang="en-US" smtClean="0"/>
              <a:pPr/>
              <a:t>8/12/18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E7078B-BB9E-A047-8289-17F0EC598FF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BF30B98-31E9-D34A-9430-09AEB8DB032F}" type="datetimeFigureOut">
              <a:rPr lang="en-US" smtClean="0"/>
              <a:pPr/>
              <a:t>8/12/18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E7078B-BB9E-A047-8289-17F0EC598FF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F30B98-31E9-D34A-9430-09AEB8DB032F}" type="datetimeFigureOut">
              <a:rPr lang="en-US" smtClean="0"/>
              <a:pPr/>
              <a:t>8/12/18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CE7078B-BB9E-A047-8289-17F0EC598FF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F30B98-31E9-D34A-9430-09AEB8DB032F}" type="datetimeFigureOut">
              <a:rPr lang="en-US" smtClean="0"/>
              <a:pPr/>
              <a:t>8/12/18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E7078B-BB9E-A047-8289-17F0EC598FF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F30B98-31E9-D34A-9430-09AEB8DB032F}" type="datetimeFigureOut">
              <a:rPr lang="en-US" smtClean="0"/>
              <a:pPr/>
              <a:t>8/12/18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E7078B-BB9E-A047-8289-17F0EC598FF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BF30B98-31E9-D34A-9430-09AEB8DB032F}" type="datetimeFigureOut">
              <a:rPr lang="en-US" smtClean="0"/>
              <a:pPr/>
              <a:t>8/12/18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E7078B-BB9E-A047-8289-17F0EC598FF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BF30B98-31E9-D34A-9430-09AEB8DB032F}" type="datetimeFigureOut">
              <a:rPr lang="en-US" smtClean="0"/>
              <a:pPr/>
              <a:t>8/12/18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E7078B-BB9E-A047-8289-17F0EC598FF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F30B98-31E9-D34A-9430-09AEB8DB032F}" type="datetimeFigureOut">
              <a:rPr lang="en-US" smtClean="0"/>
              <a:pPr/>
              <a:t>8/12/18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E7078B-BB9E-A047-8289-17F0EC598FF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ncbi.nlm.nih.gov/pubmed/22245458"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video" Target="file://localhost/Users/judithsimon/Desktop/Glau%20Wetlab%20videos/AADI%20Implantation.mp4" TargetMode="External"/><Relationship Id="rId2" Type="http://schemas.openxmlformats.org/officeDocument/2006/relationships/slideLayout" Target="../slideLayouts/slideLayout2.xml"/><Relationship Id="rId3" Type="http://schemas.openxmlformats.org/officeDocument/2006/relationships/image" Target="../media/image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video" Target="file://localhost/Users/judithsimon/Desktop/Glau%20Wetlab%20videos/Scleral%20tunnel%20Ahmed.mp4" TargetMode="External"/><Relationship Id="rId2" Type="http://schemas.openxmlformats.org/officeDocument/2006/relationships/slideLayout" Target="../slideLayouts/slideLayout2.xml"/><Relationship Id="rId3" Type="http://schemas.openxmlformats.org/officeDocument/2006/relationships/image" Target="../media/image1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1JzBrMmgmzk" TargetMode="External"/><Relationship Id="rId3" Type="http://schemas.openxmlformats.org/officeDocument/2006/relationships/hyperlink" Target="https://www.youtube.com/watch?v=hvY2sJcq0Tw"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385311" y="2130425"/>
            <a:ext cx="8476841" cy="1470025"/>
          </a:xfrm>
        </p:spPr>
        <p:txBody>
          <a:bodyPr>
            <a:normAutofit fontScale="90000"/>
          </a:bodyPr>
          <a:lstStyle/>
          <a:p>
            <a:r>
              <a:rPr lang="en-US" dirty="0" smtClean="0"/>
              <a:t>AADI – </a:t>
            </a:r>
            <a:br>
              <a:rPr lang="en-US" dirty="0" smtClean="0"/>
            </a:br>
            <a:r>
              <a:rPr lang="en-US" dirty="0" err="1" smtClean="0"/>
              <a:t>Aurolab</a:t>
            </a:r>
            <a:r>
              <a:rPr lang="en-US" dirty="0" smtClean="0"/>
              <a:t> </a:t>
            </a:r>
            <a:r>
              <a:rPr lang="en-US" dirty="0" err="1" smtClean="0"/>
              <a:t>Aqueus</a:t>
            </a:r>
            <a:r>
              <a:rPr lang="en-US" dirty="0" smtClean="0"/>
              <a:t> Drainage Implant</a:t>
            </a:r>
            <a:endParaRPr lang="en-US" dirty="0"/>
          </a:p>
        </p:txBody>
      </p:sp>
      <p:sp>
        <p:nvSpPr>
          <p:cNvPr id="3" name="Subtitle 2"/>
          <p:cNvSpPr>
            <a:spLocks noGrp="1"/>
          </p:cNvSpPr>
          <p:nvPr>
            <p:ph type="subTitle" idx="1"/>
          </p:nvPr>
        </p:nvSpPr>
        <p:spPr/>
        <p:txBody>
          <a:bodyPr/>
          <a:lstStyle/>
          <a:p>
            <a:r>
              <a:rPr lang="en-US" dirty="0" smtClean="0"/>
              <a:t>Judith Simon MD</a:t>
            </a:r>
          </a:p>
          <a:p>
            <a:r>
              <a:rPr lang="en-US" dirty="0" smtClean="0"/>
              <a:t>Ophthalmologist</a:t>
            </a:r>
          </a:p>
          <a:p>
            <a:r>
              <a:rPr lang="en-US" dirty="0" smtClean="0"/>
              <a:t>Tamale Teaching Hospital</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Tamale Teaching Hospital</a:t>
            </a:r>
            <a:endParaRPr lang="en-US" dirty="0"/>
          </a:p>
        </p:txBody>
      </p:sp>
      <p:pic>
        <p:nvPicPr>
          <p:cNvPr id="4" name="Content Placeholder 3" descr="TTH.jpg"/>
          <p:cNvPicPr>
            <a:picLocks noGrp="1" noChangeAspect="1"/>
          </p:cNvPicPr>
          <p:nvPr>
            <p:ph idx="1"/>
          </p:nvPr>
        </p:nvPicPr>
        <p:blipFill>
          <a:blip r:embed="rId2"/>
          <a:srcRect l="-18187" r="-18187"/>
          <a:stretch>
            <a:fillRect/>
          </a:stretch>
        </p:blipFill>
        <p:spPr>
          <a:xfrm>
            <a:off x="-30309" y="1600200"/>
            <a:ext cx="9149772" cy="5032022"/>
          </a:xfrm>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Concept of tube glaucoma surgery</a:t>
            </a:r>
          </a:p>
          <a:p>
            <a:r>
              <a:rPr lang="en-US" dirty="0" smtClean="0"/>
              <a:t>Types of tubes</a:t>
            </a:r>
          </a:p>
          <a:p>
            <a:r>
              <a:rPr lang="en-US" dirty="0" smtClean="0"/>
              <a:t>Indications</a:t>
            </a:r>
          </a:p>
          <a:p>
            <a:r>
              <a:rPr lang="en-US" dirty="0" smtClean="0"/>
              <a:t>Tube </a:t>
            </a:r>
            <a:r>
              <a:rPr lang="en-US" dirty="0" err="1" smtClean="0"/>
              <a:t>vs</a:t>
            </a:r>
            <a:r>
              <a:rPr lang="en-US" dirty="0" smtClean="0"/>
              <a:t> </a:t>
            </a:r>
            <a:r>
              <a:rPr lang="en-US" dirty="0" err="1" smtClean="0"/>
              <a:t>Trabec</a:t>
            </a:r>
            <a:r>
              <a:rPr lang="en-US" dirty="0" smtClean="0"/>
              <a:t> study</a:t>
            </a:r>
          </a:p>
          <a:p>
            <a:r>
              <a:rPr lang="en-US" dirty="0" smtClean="0"/>
              <a:t>Instruments/supplies needed</a:t>
            </a:r>
          </a:p>
          <a:p>
            <a:r>
              <a:rPr lang="en-US" dirty="0" smtClean="0"/>
              <a:t>Surgical technique</a:t>
            </a:r>
          </a:p>
          <a:p>
            <a:r>
              <a:rPr lang="en-US" dirty="0" smtClean="0"/>
              <a:t>Postoperative course</a:t>
            </a:r>
          </a:p>
          <a:p>
            <a:r>
              <a:rPr lang="en-US" dirty="0" smtClean="0"/>
              <a:t>Short and long-term complications and their management</a:t>
            </a:r>
          </a:p>
          <a:p>
            <a:endParaRPr lang="en-US" dirty="0" smtClean="0"/>
          </a:p>
          <a:p>
            <a:endParaRPr lang="en-US" dirty="0" smtClean="0"/>
          </a:p>
          <a:p>
            <a:endParaRPr lang="en-US" dirty="0" smtClean="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Tube in eye</a:t>
            </a:r>
            <a:endParaRPr lang="en-US" dirty="0"/>
          </a:p>
        </p:txBody>
      </p:sp>
      <p:pic>
        <p:nvPicPr>
          <p:cNvPr id="4" name="Content Placeholder 3" descr="tube.jpeg"/>
          <p:cNvPicPr>
            <a:picLocks noGrp="1" noChangeAspect="1"/>
          </p:cNvPicPr>
          <p:nvPr>
            <p:ph idx="1"/>
          </p:nvPr>
        </p:nvPicPr>
        <p:blipFill>
          <a:blip r:embed="rId2"/>
          <a:srcRect l="-38913" r="-38913"/>
          <a:stretch>
            <a:fillRect/>
          </a:stretch>
        </p:blipFill>
        <p:spPr>
          <a:xfrm>
            <a:off x="0" y="1600200"/>
            <a:ext cx="9016830" cy="4958909"/>
          </a:xfrm>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Tube Glaucoma Surgery</a:t>
            </a:r>
            <a:endParaRPr lang="en-US" dirty="0"/>
          </a:p>
        </p:txBody>
      </p:sp>
      <p:sp>
        <p:nvSpPr>
          <p:cNvPr id="3" name="Content Placeholder 2"/>
          <p:cNvSpPr>
            <a:spLocks noGrp="1"/>
          </p:cNvSpPr>
          <p:nvPr>
            <p:ph idx="1"/>
          </p:nvPr>
        </p:nvSpPr>
        <p:spPr/>
        <p:txBody>
          <a:bodyPr/>
          <a:lstStyle/>
          <a:p>
            <a:r>
              <a:rPr lang="en-US" dirty="0" smtClean="0"/>
              <a:t>Basic design: A silicone tube drains </a:t>
            </a:r>
            <a:r>
              <a:rPr lang="en-US" dirty="0" err="1" smtClean="0"/>
              <a:t>aqueus</a:t>
            </a:r>
            <a:r>
              <a:rPr lang="en-US" dirty="0" smtClean="0"/>
              <a:t> fluid from AC to a fibrous capsule surrounding a synthetic plate placed at the equator of the globe. The capsule is the reservoir for </a:t>
            </a:r>
            <a:r>
              <a:rPr lang="en-US" dirty="0" err="1" smtClean="0"/>
              <a:t>aqueus</a:t>
            </a:r>
            <a:r>
              <a:rPr lang="en-US" dirty="0" smtClean="0"/>
              <a:t> drainage.</a:t>
            </a:r>
          </a:p>
          <a:p>
            <a:r>
              <a:rPr lang="en-US" dirty="0" smtClean="0"/>
              <a:t>It takes 4-6 weeks for the capsule to develop.</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Place of AADI on globe</a:t>
            </a:r>
            <a:endParaRPr lang="en-US" dirty="0"/>
          </a:p>
        </p:txBody>
      </p:sp>
      <p:pic>
        <p:nvPicPr>
          <p:cNvPr id="4" name="Content Placeholder 3" descr="tube1.jpg"/>
          <p:cNvPicPr>
            <a:picLocks noGrp="1" noChangeAspect="1"/>
          </p:cNvPicPr>
          <p:nvPr>
            <p:ph idx="1"/>
          </p:nvPr>
        </p:nvPicPr>
        <p:blipFill>
          <a:blip r:embed="rId2"/>
          <a:srcRect l="-31487" r="-31487"/>
          <a:stretch>
            <a:fillRect/>
          </a:stretch>
        </p:blipFill>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Drainage implants</a:t>
            </a:r>
            <a:endParaRPr lang="en-US" dirty="0"/>
          </a:p>
        </p:txBody>
      </p:sp>
      <p:sp>
        <p:nvSpPr>
          <p:cNvPr id="3" name="Content Placeholder 2"/>
          <p:cNvSpPr>
            <a:spLocks noGrp="1"/>
          </p:cNvSpPr>
          <p:nvPr>
            <p:ph idx="1"/>
          </p:nvPr>
        </p:nvSpPr>
        <p:spPr/>
        <p:txBody>
          <a:bodyPr/>
          <a:lstStyle/>
          <a:p>
            <a:r>
              <a:rPr lang="en-US" dirty="0" smtClean="0"/>
              <a:t>Clinical trials started in 1969 for </a:t>
            </a:r>
            <a:r>
              <a:rPr lang="en-US" dirty="0" err="1" smtClean="0"/>
              <a:t>Molteno</a:t>
            </a:r>
            <a:endParaRPr lang="en-US" dirty="0" smtClean="0"/>
          </a:p>
          <a:p>
            <a:r>
              <a:rPr lang="en-US" dirty="0" smtClean="0"/>
              <a:t>Have been available for over 40 years</a:t>
            </a:r>
          </a:p>
          <a:p>
            <a:r>
              <a:rPr lang="en-US" dirty="0" smtClean="0"/>
              <a:t>Several different designs:</a:t>
            </a:r>
          </a:p>
          <a:p>
            <a:pPr lvl="1"/>
            <a:r>
              <a:rPr lang="en-US" dirty="0" smtClean="0"/>
              <a:t>Non-</a:t>
            </a:r>
            <a:r>
              <a:rPr lang="en-US" dirty="0" err="1" smtClean="0"/>
              <a:t>valved</a:t>
            </a:r>
            <a:r>
              <a:rPr lang="en-US" dirty="0" smtClean="0"/>
              <a:t>: </a:t>
            </a:r>
            <a:r>
              <a:rPr lang="en-US" dirty="0" err="1" smtClean="0"/>
              <a:t>Molteno</a:t>
            </a:r>
            <a:r>
              <a:rPr lang="en-US" dirty="0" smtClean="0"/>
              <a:t>, </a:t>
            </a:r>
            <a:r>
              <a:rPr lang="en-US" dirty="0" err="1" smtClean="0"/>
              <a:t>Baerveld</a:t>
            </a:r>
            <a:r>
              <a:rPr lang="en-US" dirty="0" smtClean="0"/>
              <a:t>, AADI</a:t>
            </a:r>
          </a:p>
          <a:p>
            <a:pPr lvl="1"/>
            <a:r>
              <a:rPr lang="en-US" dirty="0" err="1" smtClean="0"/>
              <a:t>Valved</a:t>
            </a:r>
            <a:r>
              <a:rPr lang="en-US" dirty="0" smtClean="0"/>
              <a:t>: Ahmed</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Molteno</a:t>
            </a:r>
            <a:endParaRPr lang="en-US" dirty="0"/>
          </a:p>
        </p:txBody>
      </p:sp>
      <p:pic>
        <p:nvPicPr>
          <p:cNvPr id="4" name="Content Placeholder 3" descr="molteno.jpeg"/>
          <p:cNvPicPr>
            <a:picLocks noGrp="1" noChangeAspect="1"/>
          </p:cNvPicPr>
          <p:nvPr>
            <p:ph idx="1"/>
          </p:nvPr>
        </p:nvPicPr>
        <p:blipFill>
          <a:blip r:embed="rId2"/>
          <a:srcRect l="-39709" r="-39709"/>
          <a:stretch>
            <a:fillRect/>
          </a:stretch>
        </p:blipFill>
        <p:spPr>
          <a:xfrm>
            <a:off x="0" y="1600200"/>
            <a:ext cx="9144000" cy="5028847"/>
          </a:xfrm>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Baerveldt</a:t>
            </a:r>
            <a:endParaRPr lang="en-US" dirty="0"/>
          </a:p>
        </p:txBody>
      </p:sp>
      <p:pic>
        <p:nvPicPr>
          <p:cNvPr id="4" name="Content Placeholder 3" descr="Baerveld.jpeg"/>
          <p:cNvPicPr>
            <a:picLocks noGrp="1" noChangeAspect="1"/>
          </p:cNvPicPr>
          <p:nvPr>
            <p:ph idx="1"/>
          </p:nvPr>
        </p:nvPicPr>
        <p:blipFill>
          <a:blip r:embed="rId2"/>
          <a:srcRect l="-40915" r="-40915"/>
          <a:stretch>
            <a:fillRect/>
          </a:stretch>
        </p:blipFill>
        <p:spPr>
          <a:xfrm>
            <a:off x="-309817" y="1600200"/>
            <a:ext cx="9560306" cy="5257800"/>
          </a:xfrm>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AADI</a:t>
            </a:r>
            <a:endParaRPr lang="en-US" dirty="0"/>
          </a:p>
        </p:txBody>
      </p:sp>
      <p:pic>
        <p:nvPicPr>
          <p:cNvPr id="4" name="Content Placeholder 3" descr="AADI2.jpeg"/>
          <p:cNvPicPr>
            <a:picLocks noGrp="1" noChangeAspect="1"/>
          </p:cNvPicPr>
          <p:nvPr>
            <p:ph idx="1"/>
          </p:nvPr>
        </p:nvPicPr>
        <p:blipFill>
          <a:blip r:embed="rId2"/>
          <a:srcRect t="-23663" b="-23663"/>
          <a:stretch>
            <a:fillRect/>
          </a:stretch>
        </p:blipFill>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AADI</a:t>
            </a:r>
            <a:endParaRPr lang="en-US" dirty="0"/>
          </a:p>
        </p:txBody>
      </p:sp>
      <p:pic>
        <p:nvPicPr>
          <p:cNvPr id="4" name="Content Placeholder 3" descr="AADI.jpeg"/>
          <p:cNvPicPr>
            <a:picLocks noGrp="1" noChangeAspect="1"/>
          </p:cNvPicPr>
          <p:nvPr>
            <p:ph idx="1"/>
          </p:nvPr>
        </p:nvPicPr>
        <p:blipFill>
          <a:blip r:embed="rId2"/>
          <a:srcRect l="-6463" r="-6463"/>
          <a:stretch>
            <a:fillRect/>
          </a:stretch>
        </p:blipFill>
        <p:spPr>
          <a:xfrm>
            <a:off x="2785" y="1600200"/>
            <a:ext cx="9141215" cy="5027316"/>
          </a:xfrm>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Ahmed</a:t>
            </a:r>
            <a:endParaRPr lang="en-US" dirty="0"/>
          </a:p>
        </p:txBody>
      </p:sp>
      <p:pic>
        <p:nvPicPr>
          <p:cNvPr id="4" name="Content Placeholder 3" descr="Ahmed.jpeg"/>
          <p:cNvPicPr>
            <a:picLocks noGrp="1" noChangeAspect="1"/>
          </p:cNvPicPr>
          <p:nvPr>
            <p:ph idx="1"/>
          </p:nvPr>
        </p:nvPicPr>
        <p:blipFill>
          <a:blip r:embed="rId2"/>
          <a:srcRect l="-27129" r="-27129"/>
          <a:stretch>
            <a:fillRect/>
          </a:stretch>
        </p:blipFill>
        <p:spPr>
          <a:xfrm>
            <a:off x="0" y="1600200"/>
            <a:ext cx="9144000" cy="5028847"/>
          </a:xfrm>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Patient selection</a:t>
            </a:r>
            <a:endParaRPr lang="en-US" dirty="0"/>
          </a:p>
        </p:txBody>
      </p:sp>
      <p:sp>
        <p:nvSpPr>
          <p:cNvPr id="3" name="Content Placeholder 2"/>
          <p:cNvSpPr>
            <a:spLocks noGrp="1"/>
          </p:cNvSpPr>
          <p:nvPr>
            <p:ph idx="1"/>
          </p:nvPr>
        </p:nvSpPr>
        <p:spPr/>
        <p:txBody>
          <a:bodyPr>
            <a:normAutofit lnSpcReduction="10000"/>
          </a:bodyPr>
          <a:lstStyle/>
          <a:p>
            <a:r>
              <a:rPr lang="fr-FR" dirty="0" err="1"/>
              <a:t>Failed</a:t>
            </a:r>
            <a:r>
              <a:rPr lang="fr-FR" dirty="0"/>
              <a:t> </a:t>
            </a:r>
            <a:r>
              <a:rPr lang="fr-FR" dirty="0" err="1" smtClean="0"/>
              <a:t>trabeculectomy</a:t>
            </a:r>
            <a:endParaRPr lang="en-US" dirty="0" smtClean="0"/>
          </a:p>
          <a:p>
            <a:r>
              <a:rPr lang="en-US" dirty="0" smtClean="0"/>
              <a:t>After SICS </a:t>
            </a:r>
          </a:p>
          <a:p>
            <a:r>
              <a:rPr lang="fr-FR" dirty="0" err="1" smtClean="0"/>
              <a:t>Congenital/developmental</a:t>
            </a:r>
            <a:r>
              <a:rPr lang="fr-FR" dirty="0" smtClean="0"/>
              <a:t> </a:t>
            </a:r>
            <a:r>
              <a:rPr lang="fr-FR" dirty="0" err="1" smtClean="0"/>
              <a:t>glaucoma</a:t>
            </a:r>
            <a:endParaRPr lang="en-US" dirty="0" smtClean="0"/>
          </a:p>
          <a:p>
            <a:r>
              <a:rPr lang="fr-FR" dirty="0" err="1" smtClean="0"/>
              <a:t>Traumatic</a:t>
            </a:r>
            <a:r>
              <a:rPr lang="fr-FR" dirty="0" smtClean="0"/>
              <a:t> </a:t>
            </a:r>
            <a:r>
              <a:rPr lang="fr-FR" dirty="0" err="1" smtClean="0"/>
              <a:t>cataract</a:t>
            </a:r>
            <a:r>
              <a:rPr lang="fr-FR" dirty="0" smtClean="0"/>
              <a:t> </a:t>
            </a:r>
            <a:r>
              <a:rPr lang="fr-FR" dirty="0" err="1" smtClean="0"/>
              <a:t>with</a:t>
            </a:r>
            <a:r>
              <a:rPr lang="fr-FR" dirty="0" smtClean="0"/>
              <a:t> angle </a:t>
            </a:r>
            <a:r>
              <a:rPr lang="fr-FR" dirty="0" err="1" smtClean="0"/>
              <a:t>recession</a:t>
            </a:r>
            <a:endParaRPr lang="fr-FR" dirty="0" smtClean="0"/>
          </a:p>
          <a:p>
            <a:r>
              <a:rPr lang="fr-FR" dirty="0" err="1" smtClean="0"/>
              <a:t>Uveitic</a:t>
            </a:r>
            <a:r>
              <a:rPr lang="fr-FR" dirty="0" smtClean="0"/>
              <a:t> </a:t>
            </a:r>
            <a:r>
              <a:rPr lang="fr-FR" dirty="0" err="1" smtClean="0"/>
              <a:t>glaucoma</a:t>
            </a:r>
            <a:endParaRPr lang="en-US" dirty="0" smtClean="0"/>
          </a:p>
          <a:p>
            <a:r>
              <a:rPr lang="fr-FR" dirty="0" err="1" smtClean="0"/>
              <a:t>Aphakic</a:t>
            </a:r>
            <a:r>
              <a:rPr lang="fr-FR" dirty="0" smtClean="0"/>
              <a:t> </a:t>
            </a:r>
            <a:r>
              <a:rPr lang="fr-FR" dirty="0" err="1" smtClean="0"/>
              <a:t>glaucoma</a:t>
            </a:r>
            <a:endParaRPr lang="fr-FR" dirty="0" smtClean="0"/>
          </a:p>
          <a:p>
            <a:r>
              <a:rPr lang="fr-FR" dirty="0" smtClean="0"/>
              <a:t>NVG</a:t>
            </a:r>
          </a:p>
          <a:p>
            <a:r>
              <a:rPr lang="fr-FR" dirty="0" err="1" smtClean="0"/>
              <a:t>Post-PK</a:t>
            </a:r>
            <a:endParaRPr lang="en-US" dirty="0" smtClean="0"/>
          </a:p>
          <a:p>
            <a:endParaRPr lang="en-US" dirty="0" smtClean="0"/>
          </a:p>
          <a:p>
            <a:endParaRPr lang="en-US" dirty="0" smtClean="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Tube versus </a:t>
            </a:r>
            <a:r>
              <a:rPr lang="en-US" dirty="0" err="1" smtClean="0"/>
              <a:t>Trabeculectomy</a:t>
            </a:r>
            <a:r>
              <a:rPr lang="en-US" dirty="0" smtClean="0"/>
              <a:t> study</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smtClean="0">
                <a:hlinkClick r:id="rId2"/>
              </a:rPr>
              <a:t>https://www.ncbi.nlm.nih.gov/pubmed/22245458</a:t>
            </a:r>
            <a:endParaRPr lang="en-US" dirty="0" smtClean="0"/>
          </a:p>
          <a:p>
            <a:r>
              <a:rPr lang="en-US" dirty="0" smtClean="0"/>
              <a:t>Finished in 2007, 5-year </a:t>
            </a:r>
            <a:r>
              <a:rPr lang="en-US" dirty="0" err="1" smtClean="0"/>
              <a:t>f/u</a:t>
            </a:r>
            <a:r>
              <a:rPr lang="en-US" dirty="0" smtClean="0"/>
              <a:t> in 2012</a:t>
            </a:r>
          </a:p>
          <a:p>
            <a:r>
              <a:rPr lang="en-US" dirty="0" smtClean="0"/>
              <a:t>17 centers, over 200 adult </a:t>
            </a:r>
            <a:r>
              <a:rPr lang="en-US" dirty="0" err="1" smtClean="0"/>
              <a:t>PTs</a:t>
            </a:r>
            <a:r>
              <a:rPr lang="en-US" dirty="0" smtClean="0"/>
              <a:t> enrolled</a:t>
            </a:r>
          </a:p>
          <a:p>
            <a:r>
              <a:rPr lang="en-US" dirty="0" smtClean="0"/>
              <a:t>Compared </a:t>
            </a:r>
            <a:r>
              <a:rPr lang="en-US" dirty="0" err="1" smtClean="0"/>
              <a:t>Baerveld</a:t>
            </a:r>
            <a:r>
              <a:rPr lang="en-US" dirty="0" smtClean="0"/>
              <a:t> tube (similar to AADI)</a:t>
            </a:r>
          </a:p>
          <a:p>
            <a:pPr>
              <a:buNone/>
            </a:pPr>
            <a:r>
              <a:rPr lang="en-US" dirty="0" smtClean="0"/>
              <a:t>    to </a:t>
            </a:r>
            <a:r>
              <a:rPr lang="en-US" dirty="0" err="1" smtClean="0"/>
              <a:t>trabec</a:t>
            </a:r>
            <a:r>
              <a:rPr lang="en-US" dirty="0" smtClean="0"/>
              <a:t> with Mito 0.4 mg/cc </a:t>
            </a:r>
            <a:r>
              <a:rPr lang="en-US" dirty="0" err="1" smtClean="0"/>
              <a:t>x</a:t>
            </a:r>
            <a:r>
              <a:rPr lang="en-US" dirty="0" smtClean="0"/>
              <a:t> 4 min</a:t>
            </a:r>
          </a:p>
          <a:p>
            <a:r>
              <a:rPr lang="en-US" dirty="0" err="1" smtClean="0"/>
              <a:t>PTs</a:t>
            </a:r>
            <a:r>
              <a:rPr lang="en-US" dirty="0" smtClean="0"/>
              <a:t> had failed </a:t>
            </a:r>
            <a:r>
              <a:rPr lang="en-US" dirty="0" err="1" smtClean="0"/>
              <a:t>trabec</a:t>
            </a:r>
            <a:r>
              <a:rPr lang="en-US" dirty="0" smtClean="0"/>
              <a:t> and/or CE</a:t>
            </a:r>
          </a:p>
          <a:p>
            <a:pPr>
              <a:buNone/>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Results at 5 yrs Tube </a:t>
            </a:r>
            <a:r>
              <a:rPr lang="en-US" dirty="0" err="1" smtClean="0"/>
              <a:t>vs</a:t>
            </a:r>
            <a:r>
              <a:rPr lang="en-US" dirty="0" smtClean="0"/>
              <a:t> </a:t>
            </a:r>
            <a:r>
              <a:rPr lang="en-US" dirty="0" err="1" smtClean="0"/>
              <a:t>Trab</a:t>
            </a:r>
            <a:endParaRPr lang="en-US" dirty="0"/>
          </a:p>
        </p:txBody>
      </p:sp>
      <p:sp>
        <p:nvSpPr>
          <p:cNvPr id="3" name="Content Placeholder 2"/>
          <p:cNvSpPr>
            <a:spLocks noGrp="1"/>
          </p:cNvSpPr>
          <p:nvPr>
            <p:ph idx="1"/>
          </p:nvPr>
        </p:nvSpPr>
        <p:spPr/>
        <p:txBody>
          <a:bodyPr/>
          <a:lstStyle/>
          <a:p>
            <a:r>
              <a:rPr lang="en-US" dirty="0" smtClean="0"/>
              <a:t>IOP  14.5 </a:t>
            </a:r>
            <a:r>
              <a:rPr lang="en-US" dirty="0" err="1" smtClean="0"/>
              <a:t>vs</a:t>
            </a:r>
            <a:r>
              <a:rPr lang="en-US" dirty="0" smtClean="0"/>
              <a:t> 12.5</a:t>
            </a:r>
          </a:p>
          <a:p>
            <a:r>
              <a:rPr lang="en-US" dirty="0" smtClean="0"/>
              <a:t>Number of </a:t>
            </a:r>
            <a:r>
              <a:rPr lang="en-US" dirty="0" err="1" smtClean="0"/>
              <a:t>gl</a:t>
            </a:r>
            <a:r>
              <a:rPr lang="en-US" dirty="0" smtClean="0"/>
              <a:t> meds  1.4 </a:t>
            </a:r>
            <a:r>
              <a:rPr lang="en-US" dirty="0" err="1" smtClean="0"/>
              <a:t>vs</a:t>
            </a:r>
            <a:r>
              <a:rPr lang="en-US" dirty="0" smtClean="0"/>
              <a:t> 1.2</a:t>
            </a:r>
          </a:p>
          <a:p>
            <a:r>
              <a:rPr lang="en-US" dirty="0" smtClean="0"/>
              <a:t>Failure 30% </a:t>
            </a:r>
            <a:r>
              <a:rPr lang="en-US" dirty="0" err="1" smtClean="0"/>
              <a:t>vs</a:t>
            </a:r>
            <a:r>
              <a:rPr lang="en-US" dirty="0" smtClean="0"/>
              <a:t> 47%</a:t>
            </a:r>
          </a:p>
          <a:p>
            <a:r>
              <a:rPr lang="en-US" dirty="0" smtClean="0"/>
              <a:t>Reoperation 10 % </a:t>
            </a:r>
            <a:r>
              <a:rPr lang="en-US" dirty="0" err="1" smtClean="0"/>
              <a:t>vs</a:t>
            </a:r>
            <a:r>
              <a:rPr lang="en-US" dirty="0" smtClean="0"/>
              <a:t> 30%</a:t>
            </a:r>
          </a:p>
          <a:p>
            <a:r>
              <a:rPr lang="en-US" dirty="0" smtClean="0"/>
              <a:t>Complication rate comparable</a:t>
            </a:r>
          </a:p>
          <a:p>
            <a:r>
              <a:rPr lang="en-US" dirty="0" smtClean="0"/>
              <a:t>Quality of life comparable</a:t>
            </a:r>
          </a:p>
          <a:p>
            <a:r>
              <a:rPr lang="en-US" dirty="0" smtClean="0"/>
              <a:t>Can we extrapolate to </a:t>
            </a:r>
            <a:r>
              <a:rPr lang="en-US" smtClean="0"/>
              <a:t>our population???</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Primary tube </a:t>
            </a:r>
            <a:r>
              <a:rPr lang="en-US" dirty="0" err="1" smtClean="0"/>
              <a:t>vs</a:t>
            </a:r>
            <a:r>
              <a:rPr lang="en-US" dirty="0" smtClean="0"/>
              <a:t> </a:t>
            </a:r>
            <a:r>
              <a:rPr lang="en-US" dirty="0" err="1" smtClean="0"/>
              <a:t>trab</a:t>
            </a:r>
            <a:r>
              <a:rPr lang="en-US" dirty="0" smtClean="0"/>
              <a:t> ???</a:t>
            </a:r>
            <a:endParaRPr lang="en-US" dirty="0"/>
          </a:p>
        </p:txBody>
      </p:sp>
      <p:sp>
        <p:nvSpPr>
          <p:cNvPr id="3" name="Content Placeholder 2"/>
          <p:cNvSpPr>
            <a:spLocks noGrp="1"/>
          </p:cNvSpPr>
          <p:nvPr>
            <p:ph idx="1"/>
          </p:nvPr>
        </p:nvSpPr>
        <p:spPr/>
        <p:txBody>
          <a:bodyPr/>
          <a:lstStyle/>
          <a:p>
            <a:r>
              <a:rPr lang="en-US" dirty="0" err="1" smtClean="0"/>
              <a:t>Moorfields</a:t>
            </a:r>
            <a:r>
              <a:rPr lang="en-US" dirty="0" smtClean="0"/>
              <a:t> was planning a study in Ghana</a:t>
            </a:r>
          </a:p>
          <a:p>
            <a:r>
              <a:rPr lang="en-US" dirty="0" smtClean="0"/>
              <a:t>Not done yet because of </a:t>
            </a:r>
            <a:r>
              <a:rPr lang="en-US" dirty="0" err="1" smtClean="0"/>
              <a:t>burocratic</a:t>
            </a:r>
            <a:r>
              <a:rPr lang="en-US" dirty="0" smtClean="0"/>
              <a:t> challenges</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Instruments needed</a:t>
            </a:r>
            <a:endParaRPr lang="en-US" dirty="0"/>
          </a:p>
        </p:txBody>
      </p:sp>
      <p:sp>
        <p:nvSpPr>
          <p:cNvPr id="3" name="Content Placeholder 2"/>
          <p:cNvSpPr>
            <a:spLocks noGrp="1"/>
          </p:cNvSpPr>
          <p:nvPr>
            <p:ph idx="1"/>
          </p:nvPr>
        </p:nvSpPr>
        <p:spPr/>
        <p:txBody>
          <a:bodyPr/>
          <a:lstStyle/>
          <a:p>
            <a:r>
              <a:rPr lang="en-US" dirty="0" smtClean="0"/>
              <a:t>SICS set</a:t>
            </a:r>
          </a:p>
          <a:p>
            <a:r>
              <a:rPr lang="en-US" dirty="0" smtClean="0"/>
              <a:t>Muscle hook</a:t>
            </a:r>
          </a:p>
          <a:p>
            <a:r>
              <a:rPr lang="en-US" dirty="0" smtClean="0"/>
              <a:t>Caliper</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Supplies needed</a:t>
            </a:r>
            <a:endParaRPr lang="en-US" dirty="0"/>
          </a:p>
        </p:txBody>
      </p:sp>
      <p:sp>
        <p:nvSpPr>
          <p:cNvPr id="3" name="Content Placeholder 2"/>
          <p:cNvSpPr>
            <a:spLocks noGrp="1"/>
          </p:cNvSpPr>
          <p:nvPr>
            <p:ph idx="1"/>
          </p:nvPr>
        </p:nvSpPr>
        <p:spPr/>
        <p:txBody>
          <a:bodyPr/>
          <a:lstStyle/>
          <a:p>
            <a:r>
              <a:rPr lang="en-US" dirty="0" smtClean="0"/>
              <a:t>5-0 , 6-0 or 7-0 </a:t>
            </a:r>
            <a:r>
              <a:rPr lang="en-US" dirty="0" err="1" smtClean="0"/>
              <a:t>Vycril</a:t>
            </a:r>
            <a:r>
              <a:rPr lang="en-US" dirty="0" smtClean="0"/>
              <a:t> – to tie tube</a:t>
            </a:r>
          </a:p>
          <a:p>
            <a:r>
              <a:rPr lang="en-US" dirty="0" smtClean="0"/>
              <a:t>7-0 or 8-0 </a:t>
            </a:r>
            <a:r>
              <a:rPr lang="en-US" dirty="0" err="1" smtClean="0"/>
              <a:t>Vycril</a:t>
            </a:r>
            <a:r>
              <a:rPr lang="en-US" dirty="0" smtClean="0"/>
              <a:t> (or other absorbable </a:t>
            </a:r>
            <a:r>
              <a:rPr lang="en-US" dirty="0" err="1" smtClean="0"/>
              <a:t>sut</a:t>
            </a:r>
            <a:r>
              <a:rPr lang="en-US" dirty="0" smtClean="0"/>
              <a:t>.) –for corneal traction suture, tube fenestration, suturing patch graft and conjunctiva</a:t>
            </a:r>
          </a:p>
          <a:p>
            <a:r>
              <a:rPr lang="en-US" dirty="0" smtClean="0"/>
              <a:t>7-0 or 8-0 silk or </a:t>
            </a:r>
            <a:r>
              <a:rPr lang="en-US" dirty="0" err="1" smtClean="0"/>
              <a:t>prolene</a:t>
            </a:r>
            <a:r>
              <a:rPr lang="en-US" dirty="0" smtClean="0"/>
              <a:t> – to suture plate</a:t>
            </a:r>
          </a:p>
          <a:p>
            <a:r>
              <a:rPr lang="en-US" dirty="0" smtClean="0"/>
              <a:t>23G needle – to make entry to AC</a:t>
            </a:r>
          </a:p>
          <a:p>
            <a:r>
              <a:rPr lang="en-US" dirty="0" smtClean="0"/>
              <a:t>Preserved sclera or cornea – not a must</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Video about AADI technique</a:t>
            </a:r>
            <a:endParaRPr lang="en-US" dirty="0"/>
          </a:p>
        </p:txBody>
      </p:sp>
      <p:sp>
        <p:nvSpPr>
          <p:cNvPr id="3" name="Content Placeholder 2"/>
          <p:cNvSpPr>
            <a:spLocks noGrp="1"/>
          </p:cNvSpPr>
          <p:nvPr>
            <p:ph idx="1"/>
          </p:nvPr>
        </p:nvSpPr>
        <p:spPr/>
        <p:txBody>
          <a:bodyPr/>
          <a:lstStyle/>
          <a:p>
            <a:r>
              <a:rPr lang="en-US" dirty="0" smtClean="0"/>
              <a:t>Look for </a:t>
            </a:r>
            <a:r>
              <a:rPr lang="en-US" dirty="0" err="1" smtClean="0"/>
              <a:t>Baerveld</a:t>
            </a:r>
            <a:r>
              <a:rPr lang="en-US" dirty="0" smtClean="0"/>
              <a:t> implantation</a:t>
            </a:r>
          </a:p>
          <a:p>
            <a:endParaRPr lang="en-US" dirty="0" smtClean="0"/>
          </a:p>
          <a:p>
            <a:r>
              <a:rPr lang="en-US" dirty="0" smtClean="0"/>
              <a:t>https://</a:t>
            </a:r>
            <a:r>
              <a:rPr lang="en-US" dirty="0" err="1" smtClean="0"/>
              <a:t>www.youtube.com/watch?v</a:t>
            </a:r>
            <a:r>
              <a:rPr lang="en-US" dirty="0" smtClean="0"/>
              <a:t>=dPyTsXB4dY4</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a:t>
            </a:r>
            <a:r>
              <a:rPr lang="en-US" dirty="0" err="1" smtClean="0"/>
              <a:t>opeartive</a:t>
            </a:r>
            <a:r>
              <a:rPr lang="en-US" dirty="0" smtClean="0"/>
              <a:t> preparation</a:t>
            </a:r>
            <a:endParaRPr lang="en-US" dirty="0"/>
          </a:p>
        </p:txBody>
      </p:sp>
      <p:sp>
        <p:nvSpPr>
          <p:cNvPr id="3" name="Content Placeholder 2"/>
          <p:cNvSpPr>
            <a:spLocks noGrp="1"/>
          </p:cNvSpPr>
          <p:nvPr>
            <p:ph idx="1"/>
          </p:nvPr>
        </p:nvSpPr>
        <p:spPr>
          <a:xfrm>
            <a:off x="457200" y="1600200"/>
            <a:ext cx="8229600" cy="5257800"/>
          </a:xfrm>
        </p:spPr>
        <p:txBody>
          <a:bodyPr>
            <a:normAutofit lnSpcReduction="10000"/>
          </a:bodyPr>
          <a:lstStyle/>
          <a:p>
            <a:r>
              <a:rPr lang="en-US" dirty="0" smtClean="0"/>
              <a:t>Make sure PT and family UNDERSTANDS need and purpose of surgery!!!</a:t>
            </a:r>
          </a:p>
          <a:p>
            <a:r>
              <a:rPr lang="en-US" dirty="0" smtClean="0"/>
              <a:t>Give detailed info in writing</a:t>
            </a:r>
          </a:p>
          <a:p>
            <a:r>
              <a:rPr lang="en-US" dirty="0" smtClean="0"/>
              <a:t>Avoid </a:t>
            </a:r>
            <a:r>
              <a:rPr lang="en-US" dirty="0" err="1" smtClean="0"/>
              <a:t>PTs</a:t>
            </a:r>
            <a:r>
              <a:rPr lang="en-US" dirty="0" smtClean="0"/>
              <a:t> who do not understand the need/concept – they will be dissatisfied and will scare away others</a:t>
            </a:r>
          </a:p>
          <a:p>
            <a:r>
              <a:rPr lang="en-US" dirty="0" smtClean="0"/>
              <a:t>Stress the possibility of failure and need for 2</a:t>
            </a:r>
            <a:r>
              <a:rPr lang="en-US" baseline="30000" dirty="0" smtClean="0"/>
              <a:t>nd</a:t>
            </a:r>
            <a:r>
              <a:rPr lang="en-US" dirty="0" smtClean="0"/>
              <a:t> surgery</a:t>
            </a:r>
          </a:p>
          <a:p>
            <a:r>
              <a:rPr lang="en-US" dirty="0" smtClean="0"/>
              <a:t>Tell PT re: the need for </a:t>
            </a:r>
            <a:r>
              <a:rPr lang="en-US" dirty="0" err="1" smtClean="0"/>
              <a:t>gl</a:t>
            </a:r>
            <a:r>
              <a:rPr lang="en-US" dirty="0" smtClean="0"/>
              <a:t> drops at least for 2 months </a:t>
            </a:r>
            <a:r>
              <a:rPr lang="en-US" dirty="0" err="1" smtClean="0"/>
              <a:t>postop</a:t>
            </a:r>
            <a:r>
              <a:rPr lang="en-US" dirty="0" smtClean="0"/>
              <a:t> or maybe longer</a:t>
            </a:r>
          </a:p>
          <a:p>
            <a:endParaRPr lang="en-US" dirty="0" smtClean="0"/>
          </a:p>
          <a:p>
            <a:endParaRPr lang="en-US"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u="sng" dirty="0" smtClean="0"/>
              <a:t>GLAUCOMA SURGERY CONSENT FORM</a:t>
            </a:r>
            <a:r>
              <a:rPr lang="en-US" sz="3200" b="1" dirty="0" smtClean="0"/>
              <a:t/>
            </a:r>
            <a:br>
              <a:rPr lang="en-US" sz="3200" b="1" dirty="0" smtClean="0"/>
            </a:br>
            <a:endParaRPr lang="en-US" sz="3200" dirty="0"/>
          </a:p>
        </p:txBody>
      </p:sp>
      <p:sp>
        <p:nvSpPr>
          <p:cNvPr id="3" name="Content Placeholder 2"/>
          <p:cNvSpPr>
            <a:spLocks noGrp="1"/>
          </p:cNvSpPr>
          <p:nvPr>
            <p:ph idx="1"/>
          </p:nvPr>
        </p:nvSpPr>
        <p:spPr>
          <a:xfrm>
            <a:off x="0" y="663223"/>
            <a:ext cx="9144000" cy="6660444"/>
          </a:xfrm>
        </p:spPr>
        <p:txBody>
          <a:bodyPr>
            <a:normAutofit fontScale="47500" lnSpcReduction="20000"/>
          </a:bodyPr>
          <a:lstStyle/>
          <a:p>
            <a:r>
              <a:rPr lang="en-US" b="1" dirty="0" smtClean="0"/>
              <a:t> </a:t>
            </a:r>
          </a:p>
          <a:p>
            <a:r>
              <a:rPr lang="en-US" b="1" dirty="0" smtClean="0"/>
              <a:t> </a:t>
            </a:r>
          </a:p>
          <a:p>
            <a:r>
              <a:rPr lang="en-US" b="1" dirty="0" smtClean="0"/>
              <a:t>You have a disease called glaucoma.  This occurs when the pressure inside the eye becomes high.  It causes the small blood vessels in the back of the eye to become closed so the blood cannot get to the optic nerve, which is the wire connecting your eyes to your brain.  The damage that has occurred to your eyes cannot be reversed and it will worsen until you go blind unless we can lower your eye-pressure.  We tried to treat you with eye drops but they do not lower your eye pressure sufficiently. There is an operation that can be done in an effort to reduce the pressure in one of your eyes.  This is the best possibility for stopping or slowing down the loss of your eyesight. Without the surgery you are going to go completely blind soon. THE SURGERY WILL NOT MAKE YOU SEE ANY BETTER; IT WILL JUST PREVENT YOU FROM GOING BLIND. During surgery we create a small hole from inside the eye to underneath the white part of the eye called conjunctiva. The fluid will drain out of your eye through the hole. There is no pain during surgery, and you might have some discomfort afterwards for a few days but you will not have severe pain. The surgery is successful only 4 out of 5 cases but if we do not do the surgery, you will go blind for sure.  Sometimes the surgery may make your vision worse at the beginning, but it is better than doing nothing in your case.  The surgery can have complications once in a while and these might need to be treated by a second surgery. You will need to use drops after surgery for 2 months. If it is successful, very likely after this you will not need eye drops, but there is a small chance you still will. If you have health insurance the operation is free. The medicines for it cost 40 </a:t>
            </a:r>
            <a:r>
              <a:rPr lang="en-US" b="1" dirty="0" err="1" smtClean="0"/>
              <a:t>GhC</a:t>
            </a:r>
            <a:r>
              <a:rPr lang="en-US" b="1" dirty="0" smtClean="0"/>
              <a:t>. Please, do not go to a traditional healer, he will spoil your eye. </a:t>
            </a:r>
          </a:p>
          <a:p>
            <a:r>
              <a:rPr lang="en-US" b="1" dirty="0" smtClean="0"/>
              <a:t>Please, think about the glaucoma surgery and let us know if you wish us to do it. Also please let us know if you have any questions.</a:t>
            </a:r>
          </a:p>
          <a:p>
            <a:r>
              <a:rPr lang="en-US" b="1" dirty="0" smtClean="0"/>
              <a:t> </a:t>
            </a:r>
          </a:p>
          <a:p>
            <a:r>
              <a:rPr lang="en-US" b="1" dirty="0" smtClean="0"/>
              <a:t> </a:t>
            </a:r>
          </a:p>
          <a:p>
            <a:r>
              <a:rPr lang="en-US" b="1" dirty="0" smtClean="0"/>
              <a:t>I understand the above and I am consenting to the glaucoma surgery in my  RIGHT   LEFT   eye.</a:t>
            </a:r>
          </a:p>
          <a:p>
            <a:r>
              <a:rPr lang="en-US" b="1" dirty="0" smtClean="0"/>
              <a:t> </a:t>
            </a:r>
          </a:p>
          <a:p>
            <a:r>
              <a:rPr lang="en-US" b="1" dirty="0" smtClean="0"/>
              <a:t> </a:t>
            </a:r>
          </a:p>
          <a:p>
            <a:r>
              <a:rPr lang="en-US" b="1" dirty="0" smtClean="0"/>
              <a:t>Name:……………………………………………….. Date: ……………...</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Patient selection</a:t>
            </a:r>
            <a:endParaRPr lang="en-US" dirty="0"/>
          </a:p>
        </p:txBody>
      </p:sp>
      <p:sp>
        <p:nvSpPr>
          <p:cNvPr id="3" name="Content Placeholder 2"/>
          <p:cNvSpPr>
            <a:spLocks noGrp="1"/>
          </p:cNvSpPr>
          <p:nvPr>
            <p:ph idx="1"/>
          </p:nvPr>
        </p:nvSpPr>
        <p:spPr/>
        <p:txBody>
          <a:bodyPr/>
          <a:lstStyle/>
          <a:p>
            <a:r>
              <a:rPr lang="en-US" dirty="0" smtClean="0"/>
              <a:t>Avoid </a:t>
            </a:r>
            <a:r>
              <a:rPr lang="en-US" dirty="0" err="1" smtClean="0"/>
              <a:t>phakic</a:t>
            </a:r>
            <a:r>
              <a:rPr lang="en-US" dirty="0" smtClean="0"/>
              <a:t> eyes with shallow AC – tube will touch either cornea or lens</a:t>
            </a: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Pre-op preparation</a:t>
            </a:r>
            <a:endParaRPr lang="en-US" dirty="0"/>
          </a:p>
        </p:txBody>
      </p:sp>
      <p:sp>
        <p:nvSpPr>
          <p:cNvPr id="3" name="Content Placeholder 2"/>
          <p:cNvSpPr>
            <a:spLocks noGrp="1"/>
          </p:cNvSpPr>
          <p:nvPr>
            <p:ph idx="1"/>
          </p:nvPr>
        </p:nvSpPr>
        <p:spPr/>
        <p:txBody>
          <a:bodyPr/>
          <a:lstStyle/>
          <a:p>
            <a:r>
              <a:rPr lang="en-US" dirty="0" smtClean="0"/>
              <a:t>Continue </a:t>
            </a:r>
            <a:r>
              <a:rPr lang="en-US" dirty="0" err="1" smtClean="0"/>
              <a:t>glau</a:t>
            </a:r>
            <a:r>
              <a:rPr lang="en-US" dirty="0" smtClean="0"/>
              <a:t> drops till day of surgery</a:t>
            </a:r>
          </a:p>
          <a:p>
            <a:r>
              <a:rPr lang="en-US" dirty="0" smtClean="0"/>
              <a:t>No dilation or </a:t>
            </a:r>
            <a:r>
              <a:rPr lang="en-US" dirty="0" err="1" smtClean="0"/>
              <a:t>Pilo</a:t>
            </a:r>
            <a:r>
              <a:rPr lang="en-US" dirty="0" smtClean="0"/>
              <a:t> needed</a:t>
            </a:r>
          </a:p>
          <a:p>
            <a:r>
              <a:rPr lang="en-US" dirty="0" smtClean="0"/>
              <a:t>Give </a:t>
            </a:r>
            <a:r>
              <a:rPr lang="en-US" dirty="0" err="1" smtClean="0"/>
              <a:t>retrobulbar</a:t>
            </a:r>
            <a:r>
              <a:rPr lang="en-US" dirty="0" smtClean="0"/>
              <a:t> or </a:t>
            </a:r>
            <a:r>
              <a:rPr lang="en-US" dirty="0" err="1" smtClean="0"/>
              <a:t>peribulbar</a:t>
            </a:r>
            <a:r>
              <a:rPr lang="en-US" dirty="0" smtClean="0"/>
              <a:t> block</a:t>
            </a:r>
          </a:p>
          <a:p>
            <a:r>
              <a:rPr lang="en-US" dirty="0" smtClean="0"/>
              <a:t>If more practice, can be done with </a:t>
            </a:r>
            <a:r>
              <a:rPr lang="en-US" dirty="0" err="1" smtClean="0"/>
              <a:t>subconj</a:t>
            </a:r>
            <a:r>
              <a:rPr lang="en-US" dirty="0" smtClean="0"/>
              <a:t> anesthesia</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Surgical technique</a:t>
            </a:r>
            <a:endParaRPr lang="en-US" dirty="0"/>
          </a:p>
        </p:txBody>
      </p:sp>
      <p:sp>
        <p:nvSpPr>
          <p:cNvPr id="3" name="Content Placeholder 2"/>
          <p:cNvSpPr>
            <a:spLocks noGrp="1"/>
          </p:cNvSpPr>
          <p:nvPr>
            <p:ph idx="1"/>
          </p:nvPr>
        </p:nvSpPr>
        <p:spPr/>
        <p:txBody>
          <a:bodyPr/>
          <a:lstStyle/>
          <a:p>
            <a:r>
              <a:rPr lang="en-US" dirty="0" smtClean="0"/>
              <a:t>Write summary about steps, also about supplies needed, put it on wall next to microscope</a:t>
            </a:r>
          </a:p>
          <a:p>
            <a:r>
              <a:rPr lang="en-US" dirty="0" smtClean="0"/>
              <a:t>Watch video a few times before the day of surgery</a:t>
            </a:r>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Surgical technique</a:t>
            </a:r>
            <a:endParaRPr lang="en-US" dirty="0"/>
          </a:p>
        </p:txBody>
      </p:sp>
      <p:pic>
        <p:nvPicPr>
          <p:cNvPr id="4" name="AADI Implantation.mp4">
            <a:hlinkClick r:id="" action="ppaction://media"/>
          </p:cNvPr>
          <p:cNvPicPr/>
          <p:nvPr>
            <p:ph idx="1"/>
            <a:videoFile r:link="rId1"/>
          </p:nvPr>
        </p:nvPicPr>
        <p:blipFill>
          <a:blip r:embed="rId3"/>
          <a:stretch>
            <a:fillRect/>
          </a:stretch>
        </p:blipFill>
        <p:spPr>
          <a:xfrm>
            <a:off x="548922" y="1600200"/>
            <a:ext cx="8046156" cy="4525963"/>
          </a:xfr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9333"/>
            <a:ext cx="8229600" cy="1100667"/>
          </a:xfrm>
        </p:spPr>
        <p:txBody>
          <a:bodyPr>
            <a:normAutofit/>
          </a:bodyPr>
          <a:lstStyle/>
          <a:p>
            <a:r>
              <a:rPr lang="en-US" sz="3600" dirty="0" smtClean="0"/>
              <a:t>Steps of surgery</a:t>
            </a:r>
            <a:endParaRPr lang="en-US" sz="3600" dirty="0"/>
          </a:p>
        </p:txBody>
      </p:sp>
      <p:sp>
        <p:nvSpPr>
          <p:cNvPr id="3" name="Content Placeholder 2"/>
          <p:cNvSpPr>
            <a:spLocks noGrp="1"/>
          </p:cNvSpPr>
          <p:nvPr>
            <p:ph idx="1"/>
          </p:nvPr>
        </p:nvSpPr>
        <p:spPr>
          <a:xfrm>
            <a:off x="457200" y="931334"/>
            <a:ext cx="8229600" cy="5926666"/>
          </a:xfrm>
        </p:spPr>
        <p:txBody>
          <a:bodyPr>
            <a:normAutofit fontScale="55000" lnSpcReduction="20000"/>
          </a:bodyPr>
          <a:lstStyle/>
          <a:p>
            <a:r>
              <a:rPr lang="en-US" dirty="0" smtClean="0"/>
              <a:t>Tie tube at plate </a:t>
            </a:r>
            <a:r>
              <a:rPr lang="en-US" dirty="0" err="1" smtClean="0"/>
              <a:t>w</a:t>
            </a:r>
            <a:r>
              <a:rPr lang="en-US" dirty="0" smtClean="0"/>
              <a:t>  6-0 or 7-0 </a:t>
            </a:r>
            <a:r>
              <a:rPr lang="en-US" dirty="0" err="1" smtClean="0"/>
              <a:t>vycril</a:t>
            </a:r>
            <a:endParaRPr lang="en-US" dirty="0" smtClean="0"/>
          </a:p>
          <a:p>
            <a:r>
              <a:rPr lang="en-US" dirty="0" smtClean="0"/>
              <a:t>Check if it is watertight with NS syringe on AC </a:t>
            </a:r>
            <a:r>
              <a:rPr lang="en-US" smtClean="0"/>
              <a:t>canula</a:t>
            </a:r>
          </a:p>
          <a:p>
            <a:r>
              <a:rPr lang="en-US" dirty="0" smtClean="0"/>
              <a:t>Corneal traction suture 7-0 </a:t>
            </a:r>
            <a:r>
              <a:rPr lang="en-US" dirty="0" err="1" smtClean="0"/>
              <a:t>vycril</a:t>
            </a:r>
            <a:endParaRPr lang="en-US" dirty="0" smtClean="0"/>
          </a:p>
          <a:p>
            <a:r>
              <a:rPr lang="en-US" dirty="0" smtClean="0"/>
              <a:t>90 deg </a:t>
            </a:r>
            <a:r>
              <a:rPr lang="en-US" dirty="0" err="1" smtClean="0"/>
              <a:t>peritomy</a:t>
            </a:r>
            <a:r>
              <a:rPr lang="en-US" dirty="0" smtClean="0"/>
              <a:t> 12-3pm, relaxing inc</a:t>
            </a:r>
          </a:p>
          <a:p>
            <a:r>
              <a:rPr lang="en-US" dirty="0" smtClean="0"/>
              <a:t>dissect back, </a:t>
            </a:r>
            <a:r>
              <a:rPr lang="en-US" dirty="0" err="1" smtClean="0"/>
              <a:t>cautery</a:t>
            </a:r>
            <a:endParaRPr lang="en-US" dirty="0" smtClean="0"/>
          </a:p>
          <a:p>
            <a:r>
              <a:rPr lang="en-US" dirty="0" smtClean="0"/>
              <a:t>Isolate SR 7.7 mm and LR 7 mm</a:t>
            </a:r>
          </a:p>
          <a:p>
            <a:r>
              <a:rPr lang="en-US" dirty="0" smtClean="0"/>
              <a:t>Slide plate under them</a:t>
            </a:r>
          </a:p>
          <a:p>
            <a:r>
              <a:rPr lang="en-US" dirty="0" smtClean="0"/>
              <a:t>Suture plate x2 at eyes back at least 10 mm from </a:t>
            </a:r>
            <a:r>
              <a:rPr lang="en-US" dirty="0" err="1" smtClean="0"/>
              <a:t>limbus</a:t>
            </a:r>
            <a:r>
              <a:rPr lang="en-US" dirty="0" smtClean="0"/>
              <a:t> with </a:t>
            </a:r>
            <a:r>
              <a:rPr lang="en-US" dirty="0" err="1" smtClean="0"/>
              <a:t>nonabsorb</a:t>
            </a:r>
            <a:r>
              <a:rPr lang="en-US" dirty="0" smtClean="0"/>
              <a:t>, 8-0 silk or </a:t>
            </a:r>
            <a:r>
              <a:rPr lang="en-US" dirty="0" err="1" smtClean="0"/>
              <a:t>prolene</a:t>
            </a:r>
            <a:r>
              <a:rPr lang="en-US" dirty="0" smtClean="0"/>
              <a:t>.</a:t>
            </a:r>
          </a:p>
          <a:p>
            <a:r>
              <a:rPr lang="en-US" dirty="0" smtClean="0"/>
              <a:t>Cut tube bevel up 30 deg– 1-2 mm into eye</a:t>
            </a:r>
          </a:p>
          <a:p>
            <a:r>
              <a:rPr lang="en-US" dirty="0" smtClean="0"/>
              <a:t>Cut down on sclera 2/3 depth </a:t>
            </a:r>
            <a:r>
              <a:rPr lang="en-US" dirty="0" err="1" smtClean="0"/>
              <a:t>w</a:t>
            </a:r>
            <a:r>
              <a:rPr lang="en-US" dirty="0" smtClean="0"/>
              <a:t> blade parallel to </a:t>
            </a:r>
            <a:r>
              <a:rPr lang="en-US" dirty="0" err="1" smtClean="0"/>
              <a:t>limbus</a:t>
            </a:r>
            <a:r>
              <a:rPr lang="en-US" dirty="0" smtClean="0"/>
              <a:t> 5 mm back</a:t>
            </a:r>
          </a:p>
          <a:p>
            <a:r>
              <a:rPr lang="en-US" dirty="0" err="1" smtClean="0"/>
              <a:t>Sideport</a:t>
            </a:r>
            <a:endParaRPr lang="en-US" dirty="0" smtClean="0"/>
          </a:p>
          <a:p>
            <a:r>
              <a:rPr lang="en-US" dirty="0" smtClean="0"/>
              <a:t>Stick 23g Needle into AC, parallel with iris, through TM</a:t>
            </a:r>
          </a:p>
          <a:p>
            <a:r>
              <a:rPr lang="en-US" dirty="0" smtClean="0"/>
              <a:t>Bend needle if </a:t>
            </a:r>
            <a:r>
              <a:rPr lang="en-US" dirty="0" err="1" smtClean="0"/>
              <a:t>necess</a:t>
            </a:r>
            <a:endParaRPr lang="en-US" dirty="0" smtClean="0"/>
          </a:p>
          <a:p>
            <a:r>
              <a:rPr lang="en-US" dirty="0" smtClean="0"/>
              <a:t>Thread in tube by holding the </a:t>
            </a:r>
            <a:r>
              <a:rPr lang="en-US" dirty="0" err="1" smtClean="0"/>
              <a:t>scleral</a:t>
            </a:r>
            <a:r>
              <a:rPr lang="en-US" dirty="0" smtClean="0"/>
              <a:t> inc</a:t>
            </a:r>
          </a:p>
          <a:p>
            <a:r>
              <a:rPr lang="en-US" dirty="0" smtClean="0"/>
              <a:t>Push on cornea to see if the tubes moves – should not!</a:t>
            </a:r>
          </a:p>
          <a:p>
            <a:r>
              <a:rPr lang="en-US" dirty="0" smtClean="0"/>
              <a:t>Leave kink, suture down </a:t>
            </a:r>
            <a:r>
              <a:rPr lang="en-US" dirty="0" err="1" smtClean="0"/>
              <a:t>w</a:t>
            </a:r>
            <a:r>
              <a:rPr lang="en-US" dirty="0" smtClean="0"/>
              <a:t> </a:t>
            </a:r>
            <a:r>
              <a:rPr lang="en-US" dirty="0" err="1" smtClean="0"/>
              <a:t>nonabsorb</a:t>
            </a:r>
            <a:endParaRPr lang="en-US" dirty="0" smtClean="0"/>
          </a:p>
          <a:p>
            <a:r>
              <a:rPr lang="en-US" dirty="0" smtClean="0"/>
              <a:t>Fenestrate </a:t>
            </a:r>
            <a:r>
              <a:rPr lang="en-US" dirty="0" err="1" smtClean="0"/>
              <a:t>w</a:t>
            </a:r>
            <a:r>
              <a:rPr lang="en-US" dirty="0" smtClean="0"/>
              <a:t> </a:t>
            </a:r>
            <a:r>
              <a:rPr lang="en-US" dirty="0" err="1" smtClean="0"/>
              <a:t>vycril</a:t>
            </a:r>
            <a:r>
              <a:rPr lang="en-US" dirty="0" smtClean="0"/>
              <a:t> x2, leave </a:t>
            </a:r>
            <a:r>
              <a:rPr lang="en-US" dirty="0" err="1" smtClean="0"/>
              <a:t>weck</a:t>
            </a:r>
            <a:r>
              <a:rPr lang="en-US" dirty="0" smtClean="0"/>
              <a:t> of </a:t>
            </a:r>
            <a:r>
              <a:rPr lang="en-US" dirty="0" err="1" smtClean="0"/>
              <a:t>vycryl</a:t>
            </a:r>
            <a:r>
              <a:rPr lang="en-US" dirty="0" smtClean="0"/>
              <a:t> inside</a:t>
            </a:r>
          </a:p>
          <a:p>
            <a:r>
              <a:rPr lang="en-US" dirty="0" smtClean="0"/>
              <a:t>Cover tube </a:t>
            </a:r>
            <a:r>
              <a:rPr lang="en-US" dirty="0" err="1" smtClean="0"/>
              <a:t>w</a:t>
            </a:r>
            <a:r>
              <a:rPr lang="en-US" dirty="0" smtClean="0"/>
              <a:t> sclera or cornea</a:t>
            </a:r>
          </a:p>
          <a:p>
            <a:r>
              <a:rPr lang="en-US" dirty="0" smtClean="0"/>
              <a:t>Suture conj with 8-0 or 7-0 </a:t>
            </a:r>
            <a:r>
              <a:rPr lang="en-US" dirty="0" err="1" smtClean="0"/>
              <a:t>Vycril</a:t>
            </a:r>
            <a:r>
              <a:rPr lang="en-US" dirty="0" smtClean="0"/>
              <a:t> – not </a:t>
            </a:r>
            <a:r>
              <a:rPr lang="en-US" dirty="0" err="1" smtClean="0"/>
              <a:t>necess</a:t>
            </a:r>
            <a:r>
              <a:rPr lang="en-US" dirty="0" smtClean="0"/>
              <a:t> to be watertight</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Placing tube behind iris</a:t>
            </a:r>
            <a:endParaRPr lang="en-US" dirty="0"/>
          </a:p>
        </p:txBody>
      </p:sp>
      <p:sp>
        <p:nvSpPr>
          <p:cNvPr id="3" name="Content Placeholder 2"/>
          <p:cNvSpPr>
            <a:spLocks noGrp="1"/>
          </p:cNvSpPr>
          <p:nvPr>
            <p:ph idx="1"/>
          </p:nvPr>
        </p:nvSpPr>
        <p:spPr/>
        <p:txBody>
          <a:bodyPr/>
          <a:lstStyle/>
          <a:p>
            <a:r>
              <a:rPr lang="en-US" dirty="0" smtClean="0"/>
              <a:t>Sometimes tube ends up there anyway</a:t>
            </a:r>
          </a:p>
          <a:p>
            <a:r>
              <a:rPr lang="en-US" dirty="0" smtClean="0"/>
              <a:t>OK to leave only in </a:t>
            </a:r>
            <a:r>
              <a:rPr lang="en-US" dirty="0" err="1" smtClean="0"/>
              <a:t>pseudophakic</a:t>
            </a:r>
            <a:r>
              <a:rPr lang="en-US" dirty="0" smtClean="0"/>
              <a:t> patients – no danger of corneal touch</a:t>
            </a:r>
          </a:p>
          <a:p>
            <a:r>
              <a:rPr lang="en-US" dirty="0" smtClean="0"/>
              <a:t>Make sure it is visible through pupil – leave it longer</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Patch graft</a:t>
            </a:r>
            <a:endParaRPr lang="en-US" dirty="0"/>
          </a:p>
        </p:txBody>
      </p:sp>
      <p:sp>
        <p:nvSpPr>
          <p:cNvPr id="3" name="Content Placeholder 2"/>
          <p:cNvSpPr>
            <a:spLocks noGrp="1"/>
          </p:cNvSpPr>
          <p:nvPr>
            <p:ph idx="1"/>
          </p:nvPr>
        </p:nvSpPr>
        <p:spPr/>
        <p:txBody>
          <a:bodyPr/>
          <a:lstStyle/>
          <a:p>
            <a:r>
              <a:rPr lang="en-US" dirty="0" smtClean="0"/>
              <a:t>Tube has to be covered to avoid exposure up to 5 mm behind </a:t>
            </a:r>
            <a:r>
              <a:rPr lang="en-US" dirty="0" err="1" smtClean="0"/>
              <a:t>limbus</a:t>
            </a:r>
            <a:endParaRPr lang="en-US" dirty="0" smtClean="0"/>
          </a:p>
          <a:p>
            <a:r>
              <a:rPr lang="en-US" dirty="0" smtClean="0"/>
              <a:t>Can use: </a:t>
            </a:r>
          </a:p>
          <a:p>
            <a:pPr lvl="1"/>
            <a:r>
              <a:rPr lang="en-US" dirty="0" smtClean="0"/>
              <a:t>Cornea</a:t>
            </a:r>
          </a:p>
          <a:p>
            <a:pPr lvl="1"/>
            <a:r>
              <a:rPr lang="en-US" dirty="0" smtClean="0"/>
              <a:t>Sclera</a:t>
            </a:r>
          </a:p>
          <a:p>
            <a:pPr lvl="1"/>
            <a:r>
              <a:rPr lang="en-US" dirty="0" smtClean="0"/>
              <a:t>Thick amniotic membrane</a:t>
            </a:r>
          </a:p>
          <a:p>
            <a:pPr lvl="1"/>
            <a:r>
              <a:rPr lang="en-US" dirty="0" smtClean="0"/>
              <a:t>Pericardium</a:t>
            </a:r>
          </a:p>
          <a:p>
            <a:pPr lvl="1"/>
            <a:r>
              <a:rPr lang="en-US" dirty="0" smtClean="0"/>
              <a:t>Dura mater</a:t>
            </a:r>
          </a:p>
          <a:p>
            <a:pPr lvl="1"/>
            <a:endParaRPr lang="en-US" dirty="0" smtClean="0"/>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Alternatives to patch graft</a:t>
            </a:r>
            <a:endParaRPr lang="en-US" dirty="0"/>
          </a:p>
        </p:txBody>
      </p:sp>
      <p:sp>
        <p:nvSpPr>
          <p:cNvPr id="3" name="Content Placeholder 2"/>
          <p:cNvSpPr>
            <a:spLocks noGrp="1"/>
          </p:cNvSpPr>
          <p:nvPr>
            <p:ph idx="1"/>
          </p:nvPr>
        </p:nvSpPr>
        <p:spPr/>
        <p:txBody>
          <a:bodyPr/>
          <a:lstStyle/>
          <a:p>
            <a:r>
              <a:rPr lang="en-US" dirty="0" smtClean="0"/>
              <a:t>Can start </a:t>
            </a:r>
            <a:r>
              <a:rPr lang="en-US" dirty="0" err="1" smtClean="0"/>
              <a:t>scleral</a:t>
            </a:r>
            <a:r>
              <a:rPr lang="en-US" dirty="0" smtClean="0"/>
              <a:t> tunnel with 23G needle at least 5 mm behind </a:t>
            </a:r>
            <a:r>
              <a:rPr lang="en-US" dirty="0" err="1" smtClean="0"/>
              <a:t>limbus</a:t>
            </a:r>
            <a:endParaRPr lang="en-US" dirty="0" smtClean="0"/>
          </a:p>
          <a:p>
            <a:r>
              <a:rPr lang="en-US" dirty="0" smtClean="0"/>
              <a:t>Tube will be inside sclera</a:t>
            </a:r>
          </a:p>
          <a:p>
            <a:r>
              <a:rPr lang="en-US" dirty="0" smtClean="0"/>
              <a:t>Very difficult to do – tube frequently ends up behind iris </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Alternatives to patch graft</a:t>
            </a:r>
            <a:endParaRPr lang="en-US" dirty="0"/>
          </a:p>
        </p:txBody>
      </p:sp>
      <p:sp>
        <p:nvSpPr>
          <p:cNvPr id="3" name="Content Placeholder 2"/>
          <p:cNvSpPr>
            <a:spLocks noGrp="1"/>
          </p:cNvSpPr>
          <p:nvPr>
            <p:ph idx="1"/>
          </p:nvPr>
        </p:nvSpPr>
        <p:spPr/>
        <p:txBody>
          <a:bodyPr/>
          <a:lstStyle/>
          <a:p>
            <a:r>
              <a:rPr lang="en-US" dirty="0" smtClean="0"/>
              <a:t>Place tube under a narrow </a:t>
            </a:r>
            <a:r>
              <a:rPr lang="en-US" dirty="0" err="1" smtClean="0"/>
              <a:t>scleral</a:t>
            </a:r>
            <a:r>
              <a:rPr lang="en-US" dirty="0" smtClean="0"/>
              <a:t> tunnel made with crescent blade  started 5-8 mm behind the </a:t>
            </a:r>
            <a:r>
              <a:rPr lang="en-US" dirty="0" err="1" smtClean="0"/>
              <a:t>limbus</a:t>
            </a:r>
            <a:endParaRPr lang="en-US" dirty="0" smtClean="0"/>
          </a:p>
          <a:p>
            <a:r>
              <a:rPr lang="en-US" dirty="0" smtClean="0"/>
              <a:t>Place tube under a </a:t>
            </a:r>
            <a:r>
              <a:rPr lang="en-US" dirty="0" err="1" smtClean="0"/>
              <a:t>scleral</a:t>
            </a:r>
            <a:r>
              <a:rPr lang="en-US" dirty="0" smtClean="0"/>
              <a:t> flap – similar to </a:t>
            </a:r>
            <a:r>
              <a:rPr lang="en-US" dirty="0" err="1" smtClean="0"/>
              <a:t>trabeculectomy</a:t>
            </a:r>
            <a:r>
              <a:rPr lang="en-US" dirty="0" smtClean="0"/>
              <a:t> flap but longer</a:t>
            </a:r>
          </a:p>
          <a:p>
            <a:r>
              <a:rPr lang="en-US" dirty="0" smtClean="0"/>
              <a:t>More difficult to thread in tube</a:t>
            </a:r>
          </a:p>
          <a:p>
            <a:r>
              <a:rPr lang="en-US" dirty="0" smtClean="0"/>
              <a:t>Faster and cheaper</a:t>
            </a:r>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Video about </a:t>
            </a:r>
            <a:r>
              <a:rPr lang="en-US" dirty="0" err="1" smtClean="0"/>
              <a:t>scleral</a:t>
            </a:r>
            <a:r>
              <a:rPr lang="en-US" dirty="0" smtClean="0"/>
              <a:t> tunnel with crescent blade</a:t>
            </a:r>
            <a:endParaRPr lang="en-US" dirty="0"/>
          </a:p>
        </p:txBody>
      </p:sp>
      <p:sp>
        <p:nvSpPr>
          <p:cNvPr id="3" name="Content Placeholder 2"/>
          <p:cNvSpPr>
            <a:spLocks noGrp="1"/>
          </p:cNvSpPr>
          <p:nvPr>
            <p:ph idx="1"/>
          </p:nvPr>
        </p:nvSpPr>
        <p:spPr/>
        <p:txBody>
          <a:bodyPr/>
          <a:lstStyle/>
          <a:p>
            <a:r>
              <a:rPr lang="en-US" dirty="0" smtClean="0"/>
              <a:t>https://</a:t>
            </a:r>
            <a:r>
              <a:rPr lang="en-US" dirty="0" err="1" smtClean="0"/>
              <a:t>www.youtube.com/watch?v</a:t>
            </a:r>
            <a:r>
              <a:rPr lang="en-US" dirty="0" smtClean="0"/>
              <a:t>=pTpI4LVz-gQ</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Video about </a:t>
            </a:r>
            <a:r>
              <a:rPr lang="en-US" dirty="0" err="1" smtClean="0"/>
              <a:t>scleral</a:t>
            </a:r>
            <a:r>
              <a:rPr lang="en-US" dirty="0" smtClean="0"/>
              <a:t> tunnel</a:t>
            </a:r>
            <a:endParaRPr lang="en-US" dirty="0"/>
          </a:p>
        </p:txBody>
      </p:sp>
      <p:pic>
        <p:nvPicPr>
          <p:cNvPr id="4" name="Ahmed Glaucoma Valve under scleral tunnel (modified Dr Gdih technique).mp4">
            <a:hlinkClick r:id="" action="ppaction://media"/>
          </p:cNvPr>
          <p:cNvPicPr/>
          <p:nvPr>
            <p:ph idx="1"/>
            <a:videoFile r:link="rId1"/>
          </p:nvPr>
        </p:nvPicPr>
        <p:blipFill>
          <a:blip r:embed="rId3"/>
          <a:stretch>
            <a:fillRect/>
          </a:stretch>
        </p:blipFill>
        <p:spPr>
          <a:xfrm>
            <a:off x="150990" y="1219199"/>
            <a:ext cx="8767232" cy="5060245"/>
          </a:xfr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Postop</a:t>
            </a:r>
            <a:r>
              <a:rPr lang="en-US" dirty="0" smtClean="0"/>
              <a:t> course</a:t>
            </a:r>
            <a:endParaRPr lang="en-US" dirty="0"/>
          </a:p>
        </p:txBody>
      </p:sp>
      <p:sp>
        <p:nvSpPr>
          <p:cNvPr id="3" name="Content Placeholder 2"/>
          <p:cNvSpPr>
            <a:spLocks noGrp="1"/>
          </p:cNvSpPr>
          <p:nvPr>
            <p:ph idx="1"/>
          </p:nvPr>
        </p:nvSpPr>
        <p:spPr/>
        <p:txBody>
          <a:bodyPr/>
          <a:lstStyle/>
          <a:p>
            <a:r>
              <a:rPr lang="en-US" dirty="0" smtClean="0"/>
              <a:t>Tube opens up only in 2 months – when suture which tied it absorbs</a:t>
            </a:r>
          </a:p>
          <a:p>
            <a:r>
              <a:rPr lang="en-US" dirty="0" smtClean="0"/>
              <a:t>PT may come with mild </a:t>
            </a:r>
            <a:r>
              <a:rPr lang="en-US" dirty="0" err="1" smtClean="0"/>
              <a:t>uveitic</a:t>
            </a:r>
            <a:r>
              <a:rPr lang="en-US" dirty="0" smtClean="0"/>
              <a:t> symptoms</a:t>
            </a:r>
          </a:p>
          <a:p>
            <a:r>
              <a:rPr lang="en-US" dirty="0" smtClean="0"/>
              <a:t>Very high IOP immediately </a:t>
            </a:r>
            <a:r>
              <a:rPr lang="en-US" dirty="0" err="1" smtClean="0"/>
              <a:t>postop</a:t>
            </a:r>
            <a:r>
              <a:rPr lang="en-US" dirty="0" smtClean="0"/>
              <a:t> is prevented by tube fenestration</a:t>
            </a:r>
          </a:p>
          <a:p>
            <a:r>
              <a:rPr lang="en-US" dirty="0" smtClean="0"/>
              <a:t>PT might need </a:t>
            </a:r>
            <a:r>
              <a:rPr lang="en-US" dirty="0" err="1" smtClean="0"/>
              <a:t>glau</a:t>
            </a:r>
            <a:r>
              <a:rPr lang="en-US" dirty="0" smtClean="0"/>
              <a:t> drops till tube opens</a:t>
            </a:r>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Complications - immediate</a:t>
            </a:r>
            <a:endParaRPr lang="en-US" dirty="0"/>
          </a:p>
        </p:txBody>
      </p:sp>
      <p:sp>
        <p:nvSpPr>
          <p:cNvPr id="3" name="Content Placeholder 2"/>
          <p:cNvSpPr>
            <a:spLocks noGrp="1"/>
          </p:cNvSpPr>
          <p:nvPr>
            <p:ph idx="1"/>
          </p:nvPr>
        </p:nvSpPr>
        <p:spPr/>
        <p:txBody>
          <a:bodyPr/>
          <a:lstStyle/>
          <a:p>
            <a:r>
              <a:rPr lang="en-US" dirty="0" smtClean="0"/>
              <a:t>Shallow AC / </a:t>
            </a:r>
            <a:r>
              <a:rPr lang="en-US" dirty="0" err="1" smtClean="0"/>
              <a:t>Hypotony</a:t>
            </a:r>
            <a:endParaRPr lang="en-US" dirty="0" smtClean="0"/>
          </a:p>
          <a:p>
            <a:r>
              <a:rPr lang="en-US" dirty="0" err="1" smtClean="0"/>
              <a:t>Conjunctival</a:t>
            </a:r>
            <a:r>
              <a:rPr lang="en-US" dirty="0" smtClean="0"/>
              <a:t> dehiscence</a:t>
            </a:r>
          </a:p>
          <a:p>
            <a:r>
              <a:rPr lang="en-US" dirty="0" err="1" smtClean="0"/>
              <a:t>Hyphema</a:t>
            </a:r>
            <a:endParaRPr lang="en-US" dirty="0" smtClean="0"/>
          </a:p>
          <a:p>
            <a:r>
              <a:rPr lang="en-US" dirty="0" err="1" smtClean="0"/>
              <a:t>Scleral</a:t>
            </a:r>
            <a:r>
              <a:rPr lang="en-US" dirty="0" smtClean="0"/>
              <a:t> perforation</a:t>
            </a:r>
          </a:p>
          <a:p>
            <a:r>
              <a:rPr lang="en-US" dirty="0" smtClean="0"/>
              <a:t>Tube blocked by blood clot, fibrin, iris, vitreous</a:t>
            </a:r>
          </a:p>
          <a:p>
            <a:endParaRPr lang="en-US" dirty="0" smtClean="0"/>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Shallow AC / </a:t>
            </a:r>
            <a:r>
              <a:rPr lang="en-US" dirty="0" err="1" smtClean="0"/>
              <a:t>Hypotony</a:t>
            </a:r>
            <a:r>
              <a:rPr lang="en-US" dirty="0" smtClean="0"/>
              <a:t>:</a:t>
            </a:r>
            <a:endParaRPr lang="en-US" dirty="0"/>
          </a:p>
        </p:txBody>
      </p:sp>
      <p:sp>
        <p:nvSpPr>
          <p:cNvPr id="3" name="Content Placeholder 2"/>
          <p:cNvSpPr>
            <a:spLocks noGrp="1"/>
          </p:cNvSpPr>
          <p:nvPr>
            <p:ph idx="1"/>
          </p:nvPr>
        </p:nvSpPr>
        <p:spPr/>
        <p:txBody>
          <a:bodyPr>
            <a:normAutofit lnSpcReduction="10000"/>
          </a:bodyPr>
          <a:lstStyle/>
          <a:p>
            <a:r>
              <a:rPr lang="en-US" dirty="0" smtClean="0"/>
              <a:t>From incomplete tying of tube or from leakage around the tube</a:t>
            </a:r>
          </a:p>
          <a:p>
            <a:r>
              <a:rPr lang="en-US" dirty="0" smtClean="0"/>
              <a:t>If not severe, refill with </a:t>
            </a:r>
            <a:r>
              <a:rPr lang="en-US" dirty="0" err="1" smtClean="0"/>
              <a:t>Hylauronate</a:t>
            </a:r>
            <a:r>
              <a:rPr lang="en-US" dirty="0" smtClean="0"/>
              <a:t> or just wait</a:t>
            </a:r>
          </a:p>
          <a:p>
            <a:r>
              <a:rPr lang="en-US" dirty="0" smtClean="0"/>
              <a:t>If severe and/or persistent, retie tube and place permanent sutures to sclera at tube entry</a:t>
            </a:r>
          </a:p>
          <a:p>
            <a:r>
              <a:rPr lang="en-US" dirty="0" smtClean="0"/>
              <a:t>Can inject </a:t>
            </a:r>
            <a:r>
              <a:rPr lang="en-US" dirty="0" err="1" smtClean="0"/>
              <a:t>trypan</a:t>
            </a:r>
            <a:r>
              <a:rPr lang="en-US" dirty="0" smtClean="0"/>
              <a:t> blue to AC to see where the leakage is coming from</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Complications - late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Tube erosion</a:t>
            </a:r>
          </a:p>
          <a:p>
            <a:r>
              <a:rPr lang="en-US" dirty="0" smtClean="0"/>
              <a:t>Extruded tube with infection </a:t>
            </a:r>
          </a:p>
          <a:p>
            <a:r>
              <a:rPr lang="en-US" dirty="0" err="1" smtClean="0"/>
              <a:t>Endophthalmitis</a:t>
            </a:r>
            <a:endParaRPr lang="en-US" dirty="0" smtClean="0"/>
          </a:p>
          <a:p>
            <a:r>
              <a:rPr lang="en-US" dirty="0" smtClean="0"/>
              <a:t>Migration of tube and/or plate</a:t>
            </a:r>
          </a:p>
          <a:p>
            <a:r>
              <a:rPr lang="en-US" dirty="0" smtClean="0"/>
              <a:t>Corneal </a:t>
            </a:r>
            <a:r>
              <a:rPr lang="en-US" dirty="0" err="1" smtClean="0"/>
              <a:t>decompensation</a:t>
            </a:r>
            <a:r>
              <a:rPr lang="en-US" dirty="0" smtClean="0"/>
              <a:t> (tube touches corneal </a:t>
            </a:r>
            <a:r>
              <a:rPr lang="en-US" dirty="0" err="1" smtClean="0"/>
              <a:t>endothel</a:t>
            </a:r>
            <a:r>
              <a:rPr lang="en-US" dirty="0" smtClean="0"/>
              <a:t>)</a:t>
            </a:r>
          </a:p>
          <a:p>
            <a:r>
              <a:rPr lang="en-US" dirty="0" smtClean="0"/>
              <a:t>Cataract (tube touches lens)</a:t>
            </a:r>
          </a:p>
          <a:p>
            <a:r>
              <a:rPr lang="en-US" dirty="0" smtClean="0"/>
              <a:t>Overhanging bleb</a:t>
            </a:r>
          </a:p>
          <a:p>
            <a:r>
              <a:rPr lang="en-US" dirty="0" err="1" smtClean="0"/>
              <a:t>Diplopia</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Tube erosion</a:t>
            </a:r>
            <a:br>
              <a:rPr lang="en-US" dirty="0" smtClean="0"/>
            </a:br>
            <a:endParaRPr lang="en-US" dirty="0"/>
          </a:p>
        </p:txBody>
      </p:sp>
      <p:pic>
        <p:nvPicPr>
          <p:cNvPr id="4" name="Content Placeholder 3" descr="exp tube.jpeg"/>
          <p:cNvPicPr>
            <a:picLocks noGrp="1" noChangeAspect="1"/>
          </p:cNvPicPr>
          <p:nvPr>
            <p:ph idx="1"/>
          </p:nvPr>
        </p:nvPicPr>
        <p:blipFill>
          <a:blip r:embed="rId2"/>
          <a:srcRect l="-10500" r="-10500"/>
          <a:stretch>
            <a:fillRect/>
          </a:stretch>
        </p:blip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Tube erosion</a:t>
            </a:r>
            <a:endParaRPr lang="en-US" dirty="0"/>
          </a:p>
        </p:txBody>
      </p:sp>
      <p:sp>
        <p:nvSpPr>
          <p:cNvPr id="3" name="Content Placeholder 2"/>
          <p:cNvSpPr>
            <a:spLocks noGrp="1"/>
          </p:cNvSpPr>
          <p:nvPr>
            <p:ph idx="1"/>
          </p:nvPr>
        </p:nvSpPr>
        <p:spPr/>
        <p:txBody>
          <a:bodyPr/>
          <a:lstStyle/>
          <a:p>
            <a:r>
              <a:rPr lang="en-US" dirty="0" smtClean="0"/>
              <a:t>If there is no infection yet, it has to be repaired ASAP– cover it again with patch graft and conjunctiva</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Extruded tube with infection </a:t>
            </a:r>
            <a:endParaRPr lang="en-US" dirty="0"/>
          </a:p>
        </p:txBody>
      </p:sp>
      <p:pic>
        <p:nvPicPr>
          <p:cNvPr id="4" name="Content Placeholder 3" descr="extr inf.jpg"/>
          <p:cNvPicPr>
            <a:picLocks noGrp="1" noChangeAspect="1"/>
          </p:cNvPicPr>
          <p:nvPr>
            <p:ph idx="1"/>
          </p:nvPr>
        </p:nvPicPr>
        <p:blipFill>
          <a:blip r:embed="rId2"/>
          <a:srcRect l="-10571" r="-10571"/>
          <a:stretch>
            <a:fillRect/>
          </a:stretch>
        </p:blipFill>
        <p:spPr>
          <a:xfrm>
            <a:off x="123642" y="1600200"/>
            <a:ext cx="8893188" cy="4890911"/>
          </a:xfrm>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Extruded tube</a:t>
            </a:r>
            <a:endParaRPr lang="en-US" dirty="0"/>
          </a:p>
        </p:txBody>
      </p:sp>
      <p:pic>
        <p:nvPicPr>
          <p:cNvPr id="6" name="Content Placeholder 5" descr="IMG_9604.jpg"/>
          <p:cNvPicPr>
            <a:picLocks noGrp="1" noChangeAspect="1"/>
          </p:cNvPicPr>
          <p:nvPr>
            <p:ph idx="1"/>
          </p:nvPr>
        </p:nvPicPr>
        <p:blipFill>
          <a:blip r:embed="rId2"/>
          <a:srcRect l="-41539" r="-41539"/>
          <a:stretch>
            <a:fillRect/>
          </a:stretch>
        </p:blipFill>
        <p:spPr>
          <a:xfrm>
            <a:off x="1" y="1600200"/>
            <a:ext cx="9042488" cy="4973020"/>
          </a:xfrm>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Extruded tube with infection </a:t>
            </a:r>
            <a:endParaRPr lang="en-US" dirty="0"/>
          </a:p>
        </p:txBody>
      </p:sp>
      <p:sp>
        <p:nvSpPr>
          <p:cNvPr id="3" name="Content Placeholder 2"/>
          <p:cNvSpPr>
            <a:spLocks noGrp="1"/>
          </p:cNvSpPr>
          <p:nvPr>
            <p:ph idx="1"/>
          </p:nvPr>
        </p:nvSpPr>
        <p:spPr/>
        <p:txBody>
          <a:bodyPr/>
          <a:lstStyle/>
          <a:p>
            <a:r>
              <a:rPr lang="en-US" dirty="0" smtClean="0"/>
              <a:t>Remove tube promptly</a:t>
            </a:r>
          </a:p>
          <a:p>
            <a:r>
              <a:rPr lang="en-US" dirty="0" smtClean="0"/>
              <a:t>Intensive topical and </a:t>
            </a:r>
            <a:r>
              <a:rPr lang="en-US" dirty="0" err="1" smtClean="0"/>
              <a:t>subconj</a:t>
            </a:r>
            <a:r>
              <a:rPr lang="en-US" dirty="0" smtClean="0"/>
              <a:t> </a:t>
            </a:r>
            <a:r>
              <a:rPr lang="en-US" dirty="0" err="1" smtClean="0"/>
              <a:t>abx</a:t>
            </a:r>
            <a:r>
              <a:rPr lang="en-US" dirty="0" smtClean="0"/>
              <a:t>, </a:t>
            </a:r>
          </a:p>
          <a:p>
            <a:r>
              <a:rPr lang="en-US" dirty="0" smtClean="0"/>
              <a:t>if already </a:t>
            </a:r>
            <a:r>
              <a:rPr lang="en-US" dirty="0" err="1" smtClean="0"/>
              <a:t>endophthalmitis</a:t>
            </a:r>
            <a:r>
              <a:rPr lang="en-US" dirty="0" smtClean="0"/>
              <a:t>, </a:t>
            </a:r>
            <a:r>
              <a:rPr lang="en-US" dirty="0" err="1" smtClean="0"/>
              <a:t>intravitreal</a:t>
            </a:r>
            <a:r>
              <a:rPr lang="en-US" dirty="0" smtClean="0"/>
              <a:t> </a:t>
            </a:r>
            <a:r>
              <a:rPr lang="en-US" dirty="0" err="1" smtClean="0"/>
              <a:t>abx</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Endophthalmitis</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dirty="0" smtClean="0"/>
              <a:t>Treat it same as </a:t>
            </a:r>
            <a:r>
              <a:rPr lang="en-US" dirty="0" err="1" smtClean="0"/>
              <a:t>postop</a:t>
            </a:r>
            <a:endParaRPr lang="en-US" dirty="0" smtClean="0"/>
          </a:p>
          <a:p>
            <a:r>
              <a:rPr lang="en-US" dirty="0" smtClean="0"/>
              <a:t>Tube must be removed!</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Corneal </a:t>
            </a:r>
            <a:r>
              <a:rPr lang="en-US" dirty="0" err="1" smtClean="0"/>
              <a:t>decompensation</a:t>
            </a:r>
            <a:r>
              <a:rPr lang="en-US" dirty="0" smtClean="0"/>
              <a:t> (tube touches corneal </a:t>
            </a:r>
            <a:r>
              <a:rPr lang="en-US" dirty="0" err="1" smtClean="0"/>
              <a:t>endothel</a:t>
            </a:r>
            <a:r>
              <a:rPr lang="en-US" dirty="0" smtClean="0"/>
              <a:t>)</a:t>
            </a:r>
            <a:endParaRPr lang="en-US" dirty="0"/>
          </a:p>
        </p:txBody>
      </p:sp>
      <p:pic>
        <p:nvPicPr>
          <p:cNvPr id="4" name="Content Placeholder 3" descr="decomp.jpeg"/>
          <p:cNvPicPr>
            <a:picLocks noGrp="1" noChangeAspect="1"/>
          </p:cNvPicPr>
          <p:nvPr>
            <p:ph idx="1"/>
          </p:nvPr>
        </p:nvPicPr>
        <p:blipFill>
          <a:blip r:embed="rId2"/>
          <a:srcRect l="-10281" r="-10281"/>
          <a:stretch>
            <a:fillRect/>
          </a:stretch>
        </p:blipFill>
        <p:spPr>
          <a:xfrm>
            <a:off x="-23719" y="1600200"/>
            <a:ext cx="8970163" cy="4933244"/>
          </a:xfrm>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93888"/>
            <a:ext cx="8229600" cy="1106311"/>
          </a:xfrm>
        </p:spPr>
        <p:txBody>
          <a:bodyPr>
            <a:normAutofit fontScale="90000"/>
          </a:bodyPr>
          <a:lstStyle/>
          <a:p>
            <a:r>
              <a:rPr lang="en-US" dirty="0" smtClean="0"/>
              <a:t>Corneal </a:t>
            </a:r>
            <a:r>
              <a:rPr lang="en-US" dirty="0" err="1" smtClean="0"/>
              <a:t>decompensation</a:t>
            </a:r>
            <a:r>
              <a:rPr lang="en-US" dirty="0" smtClean="0"/>
              <a:t> (tube touches corneal </a:t>
            </a:r>
            <a:r>
              <a:rPr lang="en-US" dirty="0" err="1" smtClean="0"/>
              <a:t>endothel</a:t>
            </a:r>
            <a:r>
              <a:rPr lang="en-US" dirty="0" smtClean="0"/>
              <a:t>)</a:t>
            </a:r>
            <a:br>
              <a:rPr lang="en-US" dirty="0" smtClean="0"/>
            </a:br>
            <a:endParaRPr lang="en-US" dirty="0"/>
          </a:p>
        </p:txBody>
      </p:sp>
      <p:sp>
        <p:nvSpPr>
          <p:cNvPr id="3" name="Content Placeholder 2"/>
          <p:cNvSpPr>
            <a:spLocks noGrp="1"/>
          </p:cNvSpPr>
          <p:nvPr>
            <p:ph idx="1"/>
          </p:nvPr>
        </p:nvSpPr>
        <p:spPr>
          <a:xfrm>
            <a:off x="457200" y="1820333"/>
            <a:ext cx="8229600" cy="4305830"/>
          </a:xfrm>
        </p:spPr>
        <p:txBody>
          <a:bodyPr/>
          <a:lstStyle/>
          <a:p>
            <a:endParaRPr lang="en-US" dirty="0" smtClean="0"/>
          </a:p>
          <a:p>
            <a:r>
              <a:rPr lang="en-US" dirty="0" smtClean="0"/>
              <a:t>Reposition tube or just cut it shorter</a:t>
            </a:r>
          </a:p>
          <a:p>
            <a:r>
              <a:rPr lang="en-US" dirty="0" smtClean="0"/>
              <a:t>Do it before irreversible corneal </a:t>
            </a:r>
            <a:r>
              <a:rPr lang="en-US" dirty="0" err="1" smtClean="0"/>
              <a:t>decompensation</a:t>
            </a:r>
            <a:r>
              <a:rPr lang="en-US" dirty="0" smtClean="0"/>
              <a:t> happens!</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Cataract (tube touches lens)</a:t>
            </a:r>
            <a:br>
              <a:rPr lang="en-US" dirty="0" smtClean="0"/>
            </a:br>
            <a:endParaRPr lang="en-US" dirty="0"/>
          </a:p>
        </p:txBody>
      </p:sp>
      <p:sp>
        <p:nvSpPr>
          <p:cNvPr id="3" name="Content Placeholder 2"/>
          <p:cNvSpPr>
            <a:spLocks noGrp="1"/>
          </p:cNvSpPr>
          <p:nvPr>
            <p:ph idx="1"/>
          </p:nvPr>
        </p:nvSpPr>
        <p:spPr/>
        <p:txBody>
          <a:bodyPr/>
          <a:lstStyle/>
          <a:p>
            <a:r>
              <a:rPr lang="en-US" dirty="0" smtClean="0"/>
              <a:t>Remove cataract from temporal incision</a:t>
            </a: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Tube versus </a:t>
            </a:r>
            <a:r>
              <a:rPr lang="en-US" dirty="0" err="1" smtClean="0"/>
              <a:t>Trab</a:t>
            </a:r>
            <a:r>
              <a:rPr lang="en-US" dirty="0" smtClean="0"/>
              <a:t>: Advantages</a:t>
            </a:r>
            <a:endParaRPr lang="en-US" dirty="0"/>
          </a:p>
        </p:txBody>
      </p:sp>
      <p:sp>
        <p:nvSpPr>
          <p:cNvPr id="3" name="Content Placeholder 2"/>
          <p:cNvSpPr>
            <a:spLocks noGrp="1"/>
          </p:cNvSpPr>
          <p:nvPr>
            <p:ph idx="1"/>
          </p:nvPr>
        </p:nvSpPr>
        <p:spPr/>
        <p:txBody>
          <a:bodyPr/>
          <a:lstStyle/>
          <a:p>
            <a:r>
              <a:rPr lang="en-US" dirty="0" smtClean="0"/>
              <a:t>Better after failed </a:t>
            </a:r>
            <a:r>
              <a:rPr lang="en-US" dirty="0" err="1" smtClean="0"/>
              <a:t>trab</a:t>
            </a:r>
            <a:r>
              <a:rPr lang="en-US" dirty="0" smtClean="0"/>
              <a:t> </a:t>
            </a:r>
          </a:p>
          <a:p>
            <a:r>
              <a:rPr lang="en-US" dirty="0" smtClean="0"/>
              <a:t>Better in </a:t>
            </a:r>
            <a:r>
              <a:rPr lang="en-US" dirty="0" err="1" smtClean="0"/>
              <a:t>pseudophakic</a:t>
            </a:r>
            <a:r>
              <a:rPr lang="en-US" dirty="0" smtClean="0"/>
              <a:t>, </a:t>
            </a:r>
            <a:r>
              <a:rPr lang="en-US" dirty="0" err="1" smtClean="0"/>
              <a:t>aphakic</a:t>
            </a:r>
            <a:r>
              <a:rPr lang="en-US" dirty="0" smtClean="0"/>
              <a:t>, traumatic and </a:t>
            </a:r>
            <a:r>
              <a:rPr lang="en-US" dirty="0" err="1" smtClean="0"/>
              <a:t>uveitic</a:t>
            </a:r>
            <a:r>
              <a:rPr lang="en-US" dirty="0" smtClean="0"/>
              <a:t> </a:t>
            </a:r>
            <a:r>
              <a:rPr lang="en-US" dirty="0" err="1" smtClean="0"/>
              <a:t>glaucomas</a:t>
            </a:r>
            <a:endParaRPr lang="en-US" dirty="0" smtClean="0"/>
          </a:p>
          <a:p>
            <a:r>
              <a:rPr lang="en-US" dirty="0" smtClean="0"/>
              <a:t>Probably better in </a:t>
            </a:r>
            <a:r>
              <a:rPr lang="en-US" dirty="0" err="1" smtClean="0"/>
              <a:t>congen</a:t>
            </a:r>
            <a:r>
              <a:rPr lang="en-US" dirty="0" smtClean="0"/>
              <a:t>/juvenile </a:t>
            </a:r>
            <a:r>
              <a:rPr lang="en-US" dirty="0" err="1" smtClean="0"/>
              <a:t>gl</a:t>
            </a:r>
            <a:endParaRPr lang="en-US" dirty="0" smtClean="0"/>
          </a:p>
          <a:p>
            <a:r>
              <a:rPr lang="en-US" dirty="0" smtClean="0"/>
              <a:t>May be better even as 1</a:t>
            </a:r>
            <a:r>
              <a:rPr lang="en-US" baseline="30000" dirty="0" smtClean="0"/>
              <a:t>st</a:t>
            </a:r>
            <a:r>
              <a:rPr lang="en-US" dirty="0" smtClean="0"/>
              <a:t> </a:t>
            </a:r>
            <a:r>
              <a:rPr lang="en-US" dirty="0" err="1" smtClean="0"/>
              <a:t>gl</a:t>
            </a:r>
            <a:r>
              <a:rPr lang="en-US" dirty="0" smtClean="0"/>
              <a:t> surgery</a:t>
            </a:r>
          </a:p>
          <a:p>
            <a:r>
              <a:rPr lang="en-US" dirty="0" smtClean="0"/>
              <a:t>No frequent </a:t>
            </a:r>
            <a:r>
              <a:rPr lang="en-US" dirty="0" err="1" smtClean="0"/>
              <a:t>f/u</a:t>
            </a:r>
            <a:r>
              <a:rPr lang="en-US" dirty="0" smtClean="0"/>
              <a:t> needed – good for outreach/pts who live far and not able to return </a:t>
            </a:r>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Tube versus </a:t>
            </a:r>
            <a:r>
              <a:rPr lang="en-US" sz="3600" dirty="0" err="1" smtClean="0"/>
              <a:t>Trabec</a:t>
            </a:r>
            <a:r>
              <a:rPr lang="en-US" sz="3600" dirty="0" smtClean="0"/>
              <a:t>: Disadvantages</a:t>
            </a:r>
            <a:endParaRPr lang="en-US" sz="3600" dirty="0"/>
          </a:p>
        </p:txBody>
      </p:sp>
      <p:sp>
        <p:nvSpPr>
          <p:cNvPr id="3" name="Content Placeholder 2"/>
          <p:cNvSpPr>
            <a:spLocks noGrp="1"/>
          </p:cNvSpPr>
          <p:nvPr>
            <p:ph idx="1"/>
          </p:nvPr>
        </p:nvSpPr>
        <p:spPr/>
        <p:txBody>
          <a:bodyPr/>
          <a:lstStyle/>
          <a:p>
            <a:r>
              <a:rPr lang="en-US" dirty="0" smtClean="0"/>
              <a:t>Surgery lasts longer, more complicated</a:t>
            </a:r>
          </a:p>
          <a:p>
            <a:r>
              <a:rPr lang="en-US" dirty="0" smtClean="0"/>
              <a:t>Takes 2 months for IOP to drop</a:t>
            </a:r>
          </a:p>
          <a:p>
            <a:r>
              <a:rPr lang="en-US" dirty="0" smtClean="0"/>
              <a:t>Device is expensive (80$)</a:t>
            </a:r>
          </a:p>
          <a:p>
            <a:r>
              <a:rPr lang="en-US" dirty="0" smtClean="0"/>
              <a:t>No experience in managing complications</a:t>
            </a:r>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Tube surgery is useful as an alternative to a 2</a:t>
            </a:r>
            <a:r>
              <a:rPr lang="en-US" baseline="30000" dirty="0" smtClean="0"/>
              <a:t>nd</a:t>
            </a:r>
            <a:r>
              <a:rPr lang="en-US" dirty="0" smtClean="0"/>
              <a:t> </a:t>
            </a:r>
            <a:r>
              <a:rPr lang="en-US" dirty="0" err="1" smtClean="0"/>
              <a:t>trabeculectomy</a:t>
            </a:r>
            <a:endParaRPr lang="en-US" dirty="0" smtClean="0"/>
          </a:p>
          <a:p>
            <a:r>
              <a:rPr lang="en-US" dirty="0" smtClean="0"/>
              <a:t>Might be better than </a:t>
            </a:r>
            <a:r>
              <a:rPr lang="en-US" smtClean="0"/>
              <a:t>trab </a:t>
            </a:r>
            <a:r>
              <a:rPr lang="en-US" dirty="0" smtClean="0"/>
              <a:t>even as primary glaucoma procedure!</a:t>
            </a:r>
          </a:p>
          <a:p>
            <a:r>
              <a:rPr lang="en-US" dirty="0" smtClean="0"/>
              <a:t>Minimal </a:t>
            </a:r>
            <a:r>
              <a:rPr lang="en-US" dirty="0" err="1" smtClean="0"/>
              <a:t>f/u</a:t>
            </a:r>
            <a:r>
              <a:rPr lang="en-US" dirty="0" smtClean="0"/>
              <a:t> needed</a:t>
            </a:r>
          </a:p>
          <a:p>
            <a:r>
              <a:rPr lang="en-US" dirty="0" smtClean="0"/>
              <a:t>Useful to learn and do – to give better care for our glaucoma patients!</a:t>
            </a: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Combined SICS </a:t>
            </a:r>
            <a:r>
              <a:rPr lang="en-US" dirty="0" err="1" smtClean="0"/>
              <a:t>Trabec</a:t>
            </a:r>
            <a:r>
              <a:rPr lang="en-US" dirty="0" smtClean="0"/>
              <a:t> video</a:t>
            </a:r>
            <a:endParaRPr lang="en-US" dirty="0"/>
          </a:p>
        </p:txBody>
      </p:sp>
      <p:sp>
        <p:nvSpPr>
          <p:cNvPr id="3" name="Content Placeholder 2"/>
          <p:cNvSpPr>
            <a:spLocks noGrp="1"/>
          </p:cNvSpPr>
          <p:nvPr>
            <p:ph idx="1"/>
          </p:nvPr>
        </p:nvSpPr>
        <p:spPr/>
        <p:txBody>
          <a:bodyPr/>
          <a:lstStyle/>
          <a:p>
            <a:r>
              <a:rPr lang="en-US" dirty="0" smtClean="0">
                <a:hlinkClick r:id="rId2"/>
              </a:rPr>
              <a:t>https://www.youtube.com/watch?v=1JzBrMmgmzk</a:t>
            </a:r>
            <a:endParaRPr lang="en-US" dirty="0" smtClean="0"/>
          </a:p>
          <a:p>
            <a:endParaRPr lang="en-US" dirty="0" smtClean="0"/>
          </a:p>
          <a:p>
            <a:r>
              <a:rPr lang="en-US" dirty="0" smtClean="0">
                <a:hlinkClick r:id="rId3"/>
              </a:rPr>
              <a:t>https://www.youtube.com/watch?v</a:t>
            </a:r>
            <a:r>
              <a:rPr lang="en-US" smtClean="0">
                <a:hlinkClick r:id="rId3"/>
              </a:rPr>
              <a:t>=hvY2sJcq0Tw</a:t>
            </a:r>
            <a:endParaRPr lang="en-US" smtClean="0"/>
          </a:p>
          <a:p>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pic>
        <p:nvPicPr>
          <p:cNvPr id="6" name="Content Placeholder 5" descr="eye clinic clothes.png"/>
          <p:cNvPicPr>
            <a:picLocks noGrp="1" noChangeAspect="1"/>
          </p:cNvPicPr>
          <p:nvPr>
            <p:ph idx="1"/>
          </p:nvPr>
        </p:nvPicPr>
        <p:blipFill>
          <a:blip r:embed="rId2"/>
          <a:srcRect l="-37" r="-37"/>
          <a:stretch>
            <a:fillRect/>
          </a:stretch>
        </p:blipFill>
        <p:spPr>
          <a:xfrm>
            <a:off x="97981" y="1600200"/>
            <a:ext cx="9072797" cy="4989689"/>
          </a:xfr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24640</TotalTime>
  <Words>1781</Words>
  <Application>Microsoft Macintosh PowerPoint</Application>
  <PresentationFormat>On-screen Show (4:3)</PresentationFormat>
  <Paragraphs>211</Paragraphs>
  <Slides>50</Slides>
  <Notes>0</Notes>
  <HiddenSlides>0</HiddenSlides>
  <MMClips>2</MMClips>
  <ScaleCrop>false</ScaleCrop>
  <HeadingPairs>
    <vt:vector size="4" baseType="variant">
      <vt:variant>
        <vt:lpstr>Design Template</vt:lpstr>
      </vt:variant>
      <vt:variant>
        <vt:i4>1</vt:i4>
      </vt:variant>
      <vt:variant>
        <vt:lpstr>Slide Titles</vt:lpstr>
      </vt:variant>
      <vt:variant>
        <vt:i4>50</vt:i4>
      </vt:variant>
    </vt:vector>
  </HeadingPairs>
  <TitlesOfParts>
    <vt:vector size="51" baseType="lpstr">
      <vt:lpstr>Office Theme</vt:lpstr>
      <vt:lpstr>AADI –  Aurolab Aqueus Drainage Implant</vt:lpstr>
      <vt:lpstr>Tamale Teaching Hospital</vt:lpstr>
      <vt:lpstr>Objectives:</vt:lpstr>
      <vt:lpstr>Tube in eye</vt:lpstr>
      <vt:lpstr>Tube Glaucoma Surgery</vt:lpstr>
      <vt:lpstr>Place of AADI on globe</vt:lpstr>
      <vt:lpstr>Drainage implants</vt:lpstr>
      <vt:lpstr>Molteno</vt:lpstr>
      <vt:lpstr>Baerveldt</vt:lpstr>
      <vt:lpstr>AADI</vt:lpstr>
      <vt:lpstr>AADI</vt:lpstr>
      <vt:lpstr>Ahmed</vt:lpstr>
      <vt:lpstr>Patient selection</vt:lpstr>
      <vt:lpstr>Tube versus Trabeculectomy study </vt:lpstr>
      <vt:lpstr>Results at 5 yrs Tube vs Trab</vt:lpstr>
      <vt:lpstr>Primary tube vs trab ???</vt:lpstr>
      <vt:lpstr>Instruments needed</vt:lpstr>
      <vt:lpstr>Supplies needed</vt:lpstr>
      <vt:lpstr>Video about AADI technique</vt:lpstr>
      <vt:lpstr>Pre-opeartive preparation</vt:lpstr>
      <vt:lpstr>GLAUCOMA SURGERY CONSENT FORM </vt:lpstr>
      <vt:lpstr>Patient selection</vt:lpstr>
      <vt:lpstr>Pre-op preparation</vt:lpstr>
      <vt:lpstr>Surgical technique</vt:lpstr>
      <vt:lpstr>Surgical technique</vt:lpstr>
      <vt:lpstr>Steps of surgery</vt:lpstr>
      <vt:lpstr>Placing tube behind iris</vt:lpstr>
      <vt:lpstr>Patch graft</vt:lpstr>
      <vt:lpstr>Alternatives to patch graft</vt:lpstr>
      <vt:lpstr>Alternatives to patch graft</vt:lpstr>
      <vt:lpstr>Video about scleral tunnel with crescent blade</vt:lpstr>
      <vt:lpstr>Video about scleral tunnel</vt:lpstr>
      <vt:lpstr>Postop course</vt:lpstr>
      <vt:lpstr>Complications - immediate</vt:lpstr>
      <vt:lpstr>Shallow AC / Hypotony:</vt:lpstr>
      <vt:lpstr>Complications - late</vt:lpstr>
      <vt:lpstr>Tube erosion </vt:lpstr>
      <vt:lpstr>Tube erosion</vt:lpstr>
      <vt:lpstr>Extruded tube with infection </vt:lpstr>
      <vt:lpstr>Extruded tube</vt:lpstr>
      <vt:lpstr>Extruded tube with infection </vt:lpstr>
      <vt:lpstr>Endophthalmitis </vt:lpstr>
      <vt:lpstr>Corneal decompensation (tube touches corneal endothel)</vt:lpstr>
      <vt:lpstr>Corneal decompensation (tube touches corneal endothel) </vt:lpstr>
      <vt:lpstr>Cataract (tube touches lens) </vt:lpstr>
      <vt:lpstr>Tube versus Trab: Advantages</vt:lpstr>
      <vt:lpstr>Tube versus Trabec: Disadvantages</vt:lpstr>
      <vt:lpstr>Summary</vt:lpstr>
      <vt:lpstr>Combined SICS Trabec video</vt:lpstr>
      <vt:lpstr>Thank you!</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AADI –  Aurolab Aqueus Drainage implant</dc:title>
  <dc:creator>Judith Simon</dc:creator>
  <cp:lastModifiedBy>Judith Simon</cp:lastModifiedBy>
  <cp:revision>99</cp:revision>
  <dcterms:created xsi:type="dcterms:W3CDTF">2018-08-12T14:04:09Z</dcterms:created>
  <dcterms:modified xsi:type="dcterms:W3CDTF">2018-08-12T14:04:20Z</dcterms:modified>
</cp:coreProperties>
</file>